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</p:sldIdLst>
  <p:sldSz cx="7772400" cy="10058400"/>
  <p:notesSz cx="6858000" cy="9144000"/>
  <p:embeddedFontLst>
    <p:embeddedFont>
      <p:font typeface="Agrandir" panose="020B0604020202020204" charset="0"/>
      <p:regular r:id="rId5"/>
    </p:embeddedFont>
    <p:embeddedFont>
      <p:font typeface="Agrandir Bold" panose="020B0604020202020204" charset="0"/>
      <p:regular r:id="rId6"/>
    </p:embeddedFon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Cambria" panose="02040503050406030204" pitchFamily="18" charset="0"/>
      <p:regular r:id="rId11"/>
      <p:bold r:id="rId12"/>
      <p:italic r:id="rId13"/>
      <p:boldItalic r:id="rId14"/>
    </p:embeddedFont>
    <p:embeddedFont>
      <p:font typeface="Inter" panose="020B0604020202020204" charset="0"/>
      <p:regular r:id="rId15"/>
    </p:embeddedFont>
    <p:embeddedFont>
      <p:font typeface="Inter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858"/>
    <a:srgbClr val="A7A7A7"/>
    <a:srgbClr val="1E4D2B"/>
    <a:srgbClr val="006600"/>
    <a:srgbClr val="C8C3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303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font" Target="fonts/font11.fntdata"/><Relationship Id="rId10" Type="http://schemas.openxmlformats.org/officeDocument/2006/relationships/font" Target="fonts/font6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5.fntdata"/><Relationship Id="rId14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0.svg"/><Relationship Id="rId21" Type="http://schemas.openxmlformats.org/officeDocument/2006/relationships/image" Target="../media/image25.png"/><Relationship Id="rId42" Type="http://schemas.openxmlformats.org/officeDocument/2006/relationships/image" Target="../media/image46.svg"/><Relationship Id="rId47" Type="http://schemas.openxmlformats.org/officeDocument/2006/relationships/image" Target="../media/image51.png"/><Relationship Id="rId63" Type="http://schemas.openxmlformats.org/officeDocument/2006/relationships/image" Target="../media/image67.svg"/><Relationship Id="rId68" Type="http://schemas.openxmlformats.org/officeDocument/2006/relationships/image" Target="../media/image72.png"/><Relationship Id="rId84" Type="http://schemas.openxmlformats.org/officeDocument/2006/relationships/image" Target="../media/image88.png"/><Relationship Id="rId89" Type="http://schemas.openxmlformats.org/officeDocument/2006/relationships/image" Target="../media/image93.svg"/><Relationship Id="rId16" Type="http://schemas.openxmlformats.org/officeDocument/2006/relationships/image" Target="../media/image20.png"/><Relationship Id="rId11" Type="http://schemas.openxmlformats.org/officeDocument/2006/relationships/image" Target="../media/image15.svg"/><Relationship Id="rId32" Type="http://schemas.openxmlformats.org/officeDocument/2006/relationships/image" Target="../media/image36.svg"/><Relationship Id="rId37" Type="http://schemas.openxmlformats.org/officeDocument/2006/relationships/image" Target="../media/image41.png"/><Relationship Id="rId53" Type="http://schemas.openxmlformats.org/officeDocument/2006/relationships/image" Target="../media/image57.svg"/><Relationship Id="rId58" Type="http://schemas.openxmlformats.org/officeDocument/2006/relationships/image" Target="../media/image62.png"/><Relationship Id="rId74" Type="http://schemas.openxmlformats.org/officeDocument/2006/relationships/image" Target="../media/image78.png"/><Relationship Id="rId79" Type="http://schemas.openxmlformats.org/officeDocument/2006/relationships/image" Target="../media/image83.svg"/><Relationship Id="rId5" Type="http://schemas.openxmlformats.org/officeDocument/2006/relationships/image" Target="../media/image9.svg"/><Relationship Id="rId14" Type="http://schemas.openxmlformats.org/officeDocument/2006/relationships/image" Target="../media/image18.png"/><Relationship Id="rId22" Type="http://schemas.openxmlformats.org/officeDocument/2006/relationships/image" Target="../media/image26.svg"/><Relationship Id="rId27" Type="http://schemas.openxmlformats.org/officeDocument/2006/relationships/image" Target="../media/image31.png"/><Relationship Id="rId30" Type="http://schemas.openxmlformats.org/officeDocument/2006/relationships/image" Target="../media/image34.svg"/><Relationship Id="rId35" Type="http://schemas.openxmlformats.org/officeDocument/2006/relationships/image" Target="../media/image39.png"/><Relationship Id="rId43" Type="http://schemas.openxmlformats.org/officeDocument/2006/relationships/image" Target="../media/image47.png"/><Relationship Id="rId48" Type="http://schemas.openxmlformats.org/officeDocument/2006/relationships/image" Target="../media/image52.png"/><Relationship Id="rId56" Type="http://schemas.openxmlformats.org/officeDocument/2006/relationships/image" Target="../media/image60.png"/><Relationship Id="rId64" Type="http://schemas.openxmlformats.org/officeDocument/2006/relationships/image" Target="../media/image68.png"/><Relationship Id="rId69" Type="http://schemas.openxmlformats.org/officeDocument/2006/relationships/image" Target="../media/image73.svg"/><Relationship Id="rId77" Type="http://schemas.openxmlformats.org/officeDocument/2006/relationships/image" Target="../media/image81.svg"/><Relationship Id="rId8" Type="http://schemas.openxmlformats.org/officeDocument/2006/relationships/image" Target="../media/image12.png"/><Relationship Id="rId51" Type="http://schemas.openxmlformats.org/officeDocument/2006/relationships/image" Target="../media/image55.svg"/><Relationship Id="rId72" Type="http://schemas.openxmlformats.org/officeDocument/2006/relationships/image" Target="../media/image76.png"/><Relationship Id="rId80" Type="http://schemas.openxmlformats.org/officeDocument/2006/relationships/image" Target="../media/image84.png"/><Relationship Id="rId85" Type="http://schemas.openxmlformats.org/officeDocument/2006/relationships/image" Target="../media/image89.svg"/><Relationship Id="rId3" Type="http://schemas.openxmlformats.org/officeDocument/2006/relationships/image" Target="../media/image7.sv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37.png"/><Relationship Id="rId38" Type="http://schemas.openxmlformats.org/officeDocument/2006/relationships/image" Target="../media/image42.svg"/><Relationship Id="rId46" Type="http://schemas.openxmlformats.org/officeDocument/2006/relationships/image" Target="../media/image50.svg"/><Relationship Id="rId59" Type="http://schemas.openxmlformats.org/officeDocument/2006/relationships/image" Target="../media/image63.svg"/><Relationship Id="rId67" Type="http://schemas.openxmlformats.org/officeDocument/2006/relationships/image" Target="../media/image71.svg"/><Relationship Id="rId20" Type="http://schemas.openxmlformats.org/officeDocument/2006/relationships/image" Target="../media/image24.svg"/><Relationship Id="rId41" Type="http://schemas.openxmlformats.org/officeDocument/2006/relationships/image" Target="../media/image45.png"/><Relationship Id="rId54" Type="http://schemas.openxmlformats.org/officeDocument/2006/relationships/image" Target="../media/image58.png"/><Relationship Id="rId62" Type="http://schemas.openxmlformats.org/officeDocument/2006/relationships/image" Target="../media/image66.png"/><Relationship Id="rId70" Type="http://schemas.openxmlformats.org/officeDocument/2006/relationships/image" Target="../media/image74.png"/><Relationship Id="rId75" Type="http://schemas.openxmlformats.org/officeDocument/2006/relationships/image" Target="../media/image79.svg"/><Relationship Id="rId83" Type="http://schemas.openxmlformats.org/officeDocument/2006/relationships/image" Target="../media/image87.svg"/><Relationship Id="rId88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5" Type="http://schemas.openxmlformats.org/officeDocument/2006/relationships/image" Target="../media/image19.svg"/><Relationship Id="rId23" Type="http://schemas.openxmlformats.org/officeDocument/2006/relationships/image" Target="../media/image27.png"/><Relationship Id="rId28" Type="http://schemas.openxmlformats.org/officeDocument/2006/relationships/image" Target="../media/image32.svg"/><Relationship Id="rId36" Type="http://schemas.openxmlformats.org/officeDocument/2006/relationships/image" Target="../media/image40.svg"/><Relationship Id="rId49" Type="http://schemas.openxmlformats.org/officeDocument/2006/relationships/image" Target="../media/image53.svg"/><Relationship Id="rId57" Type="http://schemas.openxmlformats.org/officeDocument/2006/relationships/image" Target="../media/image61.svg"/><Relationship Id="rId10" Type="http://schemas.openxmlformats.org/officeDocument/2006/relationships/image" Target="../media/image14.png"/><Relationship Id="rId31" Type="http://schemas.openxmlformats.org/officeDocument/2006/relationships/image" Target="../media/image35.png"/><Relationship Id="rId44" Type="http://schemas.openxmlformats.org/officeDocument/2006/relationships/image" Target="../media/image48.svg"/><Relationship Id="rId52" Type="http://schemas.openxmlformats.org/officeDocument/2006/relationships/image" Target="../media/image56.png"/><Relationship Id="rId60" Type="http://schemas.openxmlformats.org/officeDocument/2006/relationships/image" Target="../media/image64.png"/><Relationship Id="rId65" Type="http://schemas.openxmlformats.org/officeDocument/2006/relationships/image" Target="../media/image69.svg"/><Relationship Id="rId73" Type="http://schemas.openxmlformats.org/officeDocument/2006/relationships/image" Target="../media/image77.svg"/><Relationship Id="rId78" Type="http://schemas.openxmlformats.org/officeDocument/2006/relationships/image" Target="../media/image82.png"/><Relationship Id="rId81" Type="http://schemas.openxmlformats.org/officeDocument/2006/relationships/image" Target="../media/image85.svg"/><Relationship Id="rId86" Type="http://schemas.openxmlformats.org/officeDocument/2006/relationships/image" Target="../media/image90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3" Type="http://schemas.openxmlformats.org/officeDocument/2006/relationships/image" Target="../media/image17.svg"/><Relationship Id="rId18" Type="http://schemas.openxmlformats.org/officeDocument/2006/relationships/image" Target="../media/image22.svg"/><Relationship Id="rId39" Type="http://schemas.openxmlformats.org/officeDocument/2006/relationships/image" Target="../media/image43.png"/><Relationship Id="rId34" Type="http://schemas.openxmlformats.org/officeDocument/2006/relationships/image" Target="../media/image38.svg"/><Relationship Id="rId50" Type="http://schemas.openxmlformats.org/officeDocument/2006/relationships/image" Target="../media/image54.png"/><Relationship Id="rId55" Type="http://schemas.openxmlformats.org/officeDocument/2006/relationships/image" Target="../media/image59.svg"/><Relationship Id="rId76" Type="http://schemas.openxmlformats.org/officeDocument/2006/relationships/image" Target="../media/image80.png"/><Relationship Id="rId7" Type="http://schemas.openxmlformats.org/officeDocument/2006/relationships/image" Target="../media/image11.svg"/><Relationship Id="rId71" Type="http://schemas.openxmlformats.org/officeDocument/2006/relationships/image" Target="../media/image75.svg"/><Relationship Id="rId2" Type="http://schemas.openxmlformats.org/officeDocument/2006/relationships/image" Target="../media/image6.png"/><Relationship Id="rId29" Type="http://schemas.openxmlformats.org/officeDocument/2006/relationships/image" Target="../media/image33.png"/><Relationship Id="rId24" Type="http://schemas.openxmlformats.org/officeDocument/2006/relationships/image" Target="../media/image28.svg"/><Relationship Id="rId40" Type="http://schemas.openxmlformats.org/officeDocument/2006/relationships/image" Target="../media/image44.svg"/><Relationship Id="rId45" Type="http://schemas.openxmlformats.org/officeDocument/2006/relationships/image" Target="../media/image49.png"/><Relationship Id="rId66" Type="http://schemas.openxmlformats.org/officeDocument/2006/relationships/image" Target="../media/image70.png"/><Relationship Id="rId87" Type="http://schemas.openxmlformats.org/officeDocument/2006/relationships/image" Target="../media/image91.svg"/><Relationship Id="rId61" Type="http://schemas.openxmlformats.org/officeDocument/2006/relationships/image" Target="../media/image65.svg"/><Relationship Id="rId82" Type="http://schemas.openxmlformats.org/officeDocument/2006/relationships/image" Target="../media/image86.png"/><Relationship Id="rId1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6200000">
            <a:off x="1142999" y="3428999"/>
            <a:ext cx="5486401" cy="77724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prstGeom prst="flowChartDelay">
              <a:avLst/>
            </a:prstGeom>
            <a:solidFill>
              <a:srgbClr val="1E4D2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57150"/>
              <a:ext cx="660400" cy="679450"/>
            </a:xfrm>
            <a:prstGeom prst="flowChartDelay">
              <a:avLst/>
            </a:prstGeom>
          </p:spPr>
          <p:txBody>
            <a:bodyPr lIns="47790" tIns="47790" rIns="47790" bIns="47790" rtlCol="0" anchor="ctr"/>
            <a:lstStyle/>
            <a:p>
              <a:pPr algn="ctr">
                <a:lnSpc>
                  <a:spcPts val="220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0800000">
            <a:off x="3788584" y="1006828"/>
            <a:ext cx="3983816" cy="5257706"/>
            <a:chOff x="0" y="57150"/>
            <a:chExt cx="812800" cy="852481"/>
          </a:xfrm>
        </p:grpSpPr>
        <p:sp>
          <p:nvSpPr>
            <p:cNvPr id="6" name="Freeform 6"/>
            <p:cNvSpPr/>
            <p:nvPr/>
          </p:nvSpPr>
          <p:spPr>
            <a:xfrm>
              <a:off x="0" y="96831"/>
              <a:ext cx="812800" cy="812800"/>
            </a:xfrm>
            <a:prstGeom prst="flowChartDelay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flowChartDelay">
              <a:avLst/>
            </a:prstGeom>
          </p:spPr>
          <p:txBody>
            <a:bodyPr lIns="47790" tIns="47790" rIns="47790" bIns="47790" rtlCol="0" anchor="ctr"/>
            <a:lstStyle/>
            <a:p>
              <a:pPr algn="ctr">
                <a:lnSpc>
                  <a:spcPts val="220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92373" y="3813907"/>
            <a:ext cx="2996211" cy="299621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7790" tIns="47790" rIns="47790" bIns="47790" rtlCol="0" anchor="ctr"/>
            <a:lstStyle/>
            <a:p>
              <a:pPr algn="ctr">
                <a:lnSpc>
                  <a:spcPts val="2201"/>
                </a:lnSpc>
              </a:pPr>
              <a:endParaRPr/>
            </a:p>
          </p:txBody>
        </p:sp>
      </p:grpSp>
      <p:sp>
        <p:nvSpPr>
          <p:cNvPr id="18" name="AutoShape 18"/>
          <p:cNvSpPr/>
          <p:nvPr/>
        </p:nvSpPr>
        <p:spPr>
          <a:xfrm>
            <a:off x="3662328" y="8001000"/>
            <a:ext cx="2917993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TextBox 22"/>
          <p:cNvSpPr txBox="1"/>
          <p:nvPr/>
        </p:nvSpPr>
        <p:spPr>
          <a:xfrm>
            <a:off x="274044" y="1944236"/>
            <a:ext cx="4114087" cy="1498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75"/>
              </a:lnSpc>
            </a:pPr>
            <a:r>
              <a:rPr lang="en-US" sz="1411" dirty="0">
                <a:solidFill>
                  <a:srgbClr val="000000"/>
                </a:solidFill>
                <a:latin typeface="Inter"/>
              </a:rPr>
              <a:t>Who is conducting the study and what is this study about?</a:t>
            </a:r>
          </a:p>
          <a:p>
            <a:pPr>
              <a:lnSpc>
                <a:spcPts val="1975"/>
              </a:lnSpc>
            </a:pPr>
            <a:r>
              <a:rPr lang="en-US" sz="1411" dirty="0">
                <a:solidFill>
                  <a:srgbClr val="000000"/>
                </a:solidFill>
                <a:latin typeface="Inter"/>
              </a:rPr>
              <a:t>Researchers from the &lt;department&gt; at Colorado State University are recruiting participants for a study to &lt;describe the purpose of your study in lay language&gt;.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788584" y="8339870"/>
            <a:ext cx="2843281" cy="575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74"/>
              </a:lnSpc>
            </a:pPr>
            <a:r>
              <a:rPr lang="en-US" sz="1211">
                <a:solidFill>
                  <a:srgbClr val="FFFFFF"/>
                </a:solidFill>
                <a:latin typeface="Inter"/>
              </a:rPr>
              <a:t>xxx (Study Coordinator/Co-PI)</a:t>
            </a:r>
          </a:p>
          <a:p>
            <a:pPr>
              <a:lnSpc>
                <a:spcPts val="1574"/>
              </a:lnSpc>
            </a:pPr>
            <a:r>
              <a:rPr lang="en-US" sz="1211">
                <a:solidFill>
                  <a:srgbClr val="FFFFFF"/>
                </a:solidFill>
                <a:latin typeface="Inter"/>
              </a:rPr>
              <a:t>970-491-xxxx</a:t>
            </a:r>
          </a:p>
          <a:p>
            <a:pPr>
              <a:lnSpc>
                <a:spcPts val="1574"/>
              </a:lnSpc>
            </a:pPr>
            <a:r>
              <a:rPr lang="en-US" sz="1211">
                <a:solidFill>
                  <a:srgbClr val="FFFFFF"/>
                </a:solidFill>
                <a:latin typeface="Inter"/>
              </a:rPr>
              <a:t>email@colostate.edu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0073" y="131085"/>
            <a:ext cx="4390011" cy="1654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31"/>
              </a:lnSpc>
            </a:pPr>
            <a:r>
              <a:rPr lang="en-US" sz="5731" dirty="0">
                <a:solidFill>
                  <a:srgbClr val="000000"/>
                </a:solidFill>
                <a:latin typeface="Agrandir"/>
              </a:rPr>
              <a:t>Insert Title of Research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74044" y="1616811"/>
            <a:ext cx="3514540" cy="23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34"/>
              </a:lnSpc>
            </a:pPr>
            <a:r>
              <a:rPr lang="en-US" sz="1411">
                <a:solidFill>
                  <a:srgbClr val="000000"/>
                </a:solidFill>
                <a:latin typeface="Inter"/>
              </a:rPr>
              <a:t>Request for Research Participants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788584" y="8111270"/>
            <a:ext cx="4220163" cy="193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73"/>
              </a:lnSpc>
            </a:pPr>
            <a:r>
              <a:rPr lang="en-US" sz="1311" b="1" dirty="0">
                <a:solidFill>
                  <a:srgbClr val="FFFFFF"/>
                </a:solidFill>
                <a:latin typeface="Inter"/>
              </a:rPr>
              <a:t>PLEASE CONTACT US FOR MORE INFORMATION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2706" y="6871604"/>
            <a:ext cx="3715877" cy="343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16"/>
              </a:lnSpc>
            </a:pPr>
            <a:r>
              <a:rPr lang="en-US" sz="2166" dirty="0">
                <a:solidFill>
                  <a:srgbClr val="FFFFFF"/>
                </a:solidFill>
                <a:latin typeface="Agrandir Bold"/>
              </a:rPr>
              <a:t>Who can join this study?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5608" y="7204989"/>
            <a:ext cx="3430497" cy="160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4662" lvl="1" indent="-152331">
              <a:lnSpc>
                <a:spcPts val="2116"/>
              </a:lnSpc>
              <a:buFont typeface="Arial"/>
              <a:buChar char="•"/>
            </a:pPr>
            <a:r>
              <a:rPr lang="en-US" sz="1411" dirty="0">
                <a:solidFill>
                  <a:srgbClr val="FFFFFF"/>
                </a:solidFill>
                <a:latin typeface="Inter"/>
              </a:rPr>
              <a:t>Describe the inclusion criter­­ia for your study.</a:t>
            </a:r>
          </a:p>
          <a:p>
            <a:pPr marL="304662" lvl="1" indent="-152331">
              <a:lnSpc>
                <a:spcPts val="2116"/>
              </a:lnSpc>
              <a:buFont typeface="Arial"/>
              <a:buChar char="•"/>
            </a:pPr>
            <a:r>
              <a:rPr lang="en-US" sz="1411" dirty="0">
                <a:solidFill>
                  <a:srgbClr val="FFFFFF"/>
                </a:solidFill>
                <a:latin typeface="Inter"/>
              </a:rPr>
              <a:t>For example: You can participate in this study if you are an adult (aged 18+) who exercises at least twice a week.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788584" y="6524278"/>
            <a:ext cx="3609105" cy="1395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0"/>
              </a:lnSpc>
            </a:pPr>
            <a:r>
              <a:rPr lang="en-US" sz="2169" dirty="0">
                <a:solidFill>
                  <a:srgbClr val="FFFFFF"/>
                </a:solidFill>
                <a:latin typeface="Agrandir Bold"/>
              </a:rPr>
              <a:t>Why should I join this study?</a:t>
            </a:r>
          </a:p>
          <a:p>
            <a:pPr>
              <a:lnSpc>
                <a:spcPts val="1833"/>
              </a:lnSpc>
            </a:pPr>
            <a:r>
              <a:rPr lang="en-US" sz="1410" dirty="0">
                <a:solidFill>
                  <a:srgbClr val="FFFFFF"/>
                </a:solidFill>
                <a:latin typeface="Inter"/>
              </a:rPr>
              <a:t>Give overall anticipated benefit. Remember that compensation is not considered a </a:t>
            </a:r>
            <a:r>
              <a:rPr lang="en-US" sz="1410">
                <a:solidFill>
                  <a:srgbClr val="FFFFFF"/>
                </a:solidFill>
                <a:latin typeface="Inter"/>
              </a:rPr>
              <a:t>benefit.</a:t>
            </a:r>
            <a:endParaRPr lang="en-US" sz="1410" dirty="0">
              <a:solidFill>
                <a:srgbClr val="FFFFFF"/>
              </a:solidFill>
              <a:latin typeface="Inter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685274" y="4092804"/>
            <a:ext cx="1399754" cy="430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3"/>
              </a:lnSpc>
            </a:pPr>
            <a:r>
              <a:rPr lang="en-US" sz="1411">
                <a:solidFill>
                  <a:srgbClr val="252728"/>
                </a:solidFill>
                <a:latin typeface="Inter Bold"/>
              </a:rPr>
              <a:t>How do I join this study?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788584" y="9010288"/>
            <a:ext cx="3758495" cy="575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6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Inter"/>
              </a:rPr>
              <a:t>xxx (Principal Investigator)</a:t>
            </a:r>
          </a:p>
          <a:p>
            <a:pPr>
              <a:lnSpc>
                <a:spcPts val="156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Inter"/>
              </a:rPr>
              <a:t>Assist/Assoc./Professor, Department of xxx</a:t>
            </a:r>
          </a:p>
          <a:p>
            <a:pPr>
              <a:lnSpc>
                <a:spcPts val="156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Inter"/>
              </a:rPr>
              <a:t>email@colostate.edu</a:t>
            </a:r>
          </a:p>
        </p:txBody>
      </p:sp>
      <p:sp>
        <p:nvSpPr>
          <p:cNvPr id="33" name="AutoShape 33"/>
          <p:cNvSpPr/>
          <p:nvPr/>
        </p:nvSpPr>
        <p:spPr>
          <a:xfrm flipH="1">
            <a:off x="3633944" y="6524277"/>
            <a:ext cx="28381" cy="3207641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4" name="Flowchart: Delay 33">
            <a:extLst>
              <a:ext uri="{FF2B5EF4-FFF2-40B4-BE49-F238E27FC236}">
                <a16:creationId xmlns:a16="http://schemas.microsoft.com/office/drawing/2014/main" id="{8C9B869F-C52C-608E-9F89-51818B914D62}"/>
              </a:ext>
            </a:extLst>
          </p:cNvPr>
          <p:cNvSpPr/>
          <p:nvPr/>
        </p:nvSpPr>
        <p:spPr>
          <a:xfrm rot="5400000">
            <a:off x="6420715" y="-502100"/>
            <a:ext cx="874261" cy="1878466"/>
          </a:xfrm>
          <a:prstGeom prst="flowChartDelay">
            <a:avLst/>
          </a:prstGeom>
          <a:solidFill>
            <a:srgbClr val="C8C3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23606870-5BB4-FF10-E04C-375BD7DE2175}"/>
              </a:ext>
            </a:extLst>
          </p:cNvPr>
          <p:cNvSpPr/>
          <p:nvPr/>
        </p:nvSpPr>
        <p:spPr>
          <a:xfrm>
            <a:off x="962414" y="3982130"/>
            <a:ext cx="2685721" cy="2678742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[INSERT IMAGE OF CHOICE]</a:t>
            </a:r>
          </a:p>
        </p:txBody>
      </p:sp>
      <p:sp>
        <p:nvSpPr>
          <p:cNvPr id="36" name="Flowchart: Delay 35">
            <a:extLst>
              <a:ext uri="{FF2B5EF4-FFF2-40B4-BE49-F238E27FC236}">
                <a16:creationId xmlns:a16="http://schemas.microsoft.com/office/drawing/2014/main" id="{124570A6-8FA3-692A-75F0-6EFCC5147FA3}"/>
              </a:ext>
            </a:extLst>
          </p:cNvPr>
          <p:cNvSpPr/>
          <p:nvPr/>
        </p:nvSpPr>
        <p:spPr>
          <a:xfrm rot="10800000">
            <a:off x="4064826" y="1213848"/>
            <a:ext cx="3707574" cy="4638916"/>
          </a:xfrm>
          <a:prstGeom prst="flowChartDelay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9"/>
          <p:cNvGrpSpPr/>
          <p:nvPr/>
        </p:nvGrpSpPr>
        <p:grpSpPr>
          <a:xfrm>
            <a:off x="4064828" y="3746497"/>
            <a:ext cx="2515493" cy="2518038"/>
            <a:chOff x="0" y="0"/>
            <a:chExt cx="812800" cy="812800"/>
          </a:xfrm>
        </p:grpSpPr>
        <p:sp>
          <p:nvSpPr>
            <p:cNvPr id="21" name="TextBox 2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7790" tIns="47790" rIns="47790" bIns="47790" rtlCol="0" anchor="ctr"/>
            <a:lstStyle/>
            <a:p>
              <a:pPr algn="ctr">
                <a:lnSpc>
                  <a:spcPts val="2201"/>
                </a:lnSpc>
              </a:pPr>
              <a:endParaRPr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8C372"/>
            </a:solidFill>
          </p:spPr>
        </p:sp>
      </p:grpSp>
      <p:sp>
        <p:nvSpPr>
          <p:cNvPr id="31" name="TextBox 31"/>
          <p:cNvSpPr txBox="1"/>
          <p:nvPr/>
        </p:nvSpPr>
        <p:spPr>
          <a:xfrm>
            <a:off x="4249812" y="4591523"/>
            <a:ext cx="2145524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0"/>
              </a:lnSpc>
            </a:pPr>
            <a:r>
              <a:rPr lang="en-US" sz="1200" dirty="0">
                <a:solidFill>
                  <a:srgbClr val="252728"/>
                </a:solidFill>
                <a:latin typeface="Inter" panose="020B0604020202020204" charset="0"/>
                <a:ea typeface="Inter" panose="020B0604020202020204" charset="0"/>
              </a:rPr>
              <a:t>Go to this link to get started: &lt;insert link or QR code&gt;</a:t>
            </a:r>
          </a:p>
          <a:p>
            <a:pPr algn="ctr">
              <a:lnSpc>
                <a:spcPts val="1410"/>
              </a:lnSpc>
            </a:pPr>
            <a:r>
              <a:rPr lang="en-US" sz="1200" dirty="0">
                <a:solidFill>
                  <a:srgbClr val="252728"/>
                </a:solidFill>
                <a:latin typeface="Inter" panose="020B0604020202020204" charset="0"/>
                <a:ea typeface="Inter" panose="020B0604020202020204" charset="0"/>
              </a:rPr>
              <a:t>OR</a:t>
            </a:r>
          </a:p>
          <a:p>
            <a:pPr algn="ctr">
              <a:lnSpc>
                <a:spcPts val="1410"/>
              </a:lnSpc>
            </a:pPr>
            <a:r>
              <a:rPr lang="en-US" sz="1200" dirty="0">
                <a:solidFill>
                  <a:srgbClr val="252728"/>
                </a:solidFill>
                <a:latin typeface="Inter" panose="020B0604020202020204" charset="0"/>
                <a:ea typeface="Inter" panose="020B0604020202020204" charset="0"/>
              </a:rPr>
              <a:t>If you want to join this study, contact the Study Coordinator/PI or Co-PI listed below.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F323986-B9D2-3A65-5043-19EF2E1CEADF}"/>
              </a:ext>
            </a:extLst>
          </p:cNvPr>
          <p:cNvSpPr txBox="1"/>
          <p:nvPr/>
        </p:nvSpPr>
        <p:spPr>
          <a:xfrm>
            <a:off x="5493059" y="2908982"/>
            <a:ext cx="1804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[INSERT IMAGE OF CHOICE]</a:t>
            </a:r>
          </a:p>
        </p:txBody>
      </p:sp>
      <p:sp>
        <p:nvSpPr>
          <p:cNvPr id="38" name="TextBox 27">
            <a:extLst>
              <a:ext uri="{FF2B5EF4-FFF2-40B4-BE49-F238E27FC236}">
                <a16:creationId xmlns:a16="http://schemas.microsoft.com/office/drawing/2014/main" id="{E338CFD5-B97B-864E-12C3-4947E445AF1A}"/>
              </a:ext>
            </a:extLst>
          </p:cNvPr>
          <p:cNvSpPr txBox="1"/>
          <p:nvPr/>
        </p:nvSpPr>
        <p:spPr>
          <a:xfrm>
            <a:off x="144559" y="8778251"/>
            <a:ext cx="3715877" cy="343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16"/>
              </a:lnSpc>
            </a:pPr>
            <a:r>
              <a:rPr lang="en-US" sz="2166" dirty="0">
                <a:solidFill>
                  <a:srgbClr val="FFFFFF"/>
                </a:solidFill>
                <a:latin typeface="Agrandir Bold"/>
              </a:rPr>
              <a:t>Compensation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E5D3AE4-8908-0B9A-C43D-F6B7E7B78C1C}"/>
              </a:ext>
            </a:extLst>
          </p:cNvPr>
          <p:cNvSpPr txBox="1"/>
          <p:nvPr/>
        </p:nvSpPr>
        <p:spPr>
          <a:xfrm>
            <a:off x="-115906" y="9102928"/>
            <a:ext cx="4359964" cy="605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331" lvl="1">
              <a:lnSpc>
                <a:spcPts val="2116"/>
              </a:lnSpc>
            </a:pPr>
            <a:r>
              <a:rPr lang="en-US" sz="1410" dirty="0">
                <a:solidFill>
                  <a:srgbClr val="FFFFFF"/>
                </a:solidFill>
                <a:latin typeface="Inter"/>
              </a:rPr>
              <a:t>Describe compensation or if there is no compensation for this study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D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12" y="3563820"/>
            <a:ext cx="5021949" cy="3446580"/>
          </a:xfrm>
          <a:custGeom>
            <a:avLst/>
            <a:gdLst/>
            <a:ahLst/>
            <a:cxnLst/>
            <a:rect l="l" t="t" r="r" b="b"/>
            <a:pathLst>
              <a:path w="5503521" h="3446580">
                <a:moveTo>
                  <a:pt x="0" y="0"/>
                </a:moveTo>
                <a:lnTo>
                  <a:pt x="5503521" y="0"/>
                </a:lnTo>
                <a:lnTo>
                  <a:pt x="5503521" y="3446580"/>
                </a:lnTo>
                <a:lnTo>
                  <a:pt x="0" y="344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7137" y="7374425"/>
            <a:ext cx="7793955" cy="2760175"/>
            <a:chOff x="-4845" y="-28575"/>
            <a:chExt cx="2969126" cy="1339805"/>
          </a:xfrm>
        </p:grpSpPr>
        <p:sp>
          <p:nvSpPr>
            <p:cNvPr id="4" name="Freeform 4"/>
            <p:cNvSpPr/>
            <p:nvPr/>
          </p:nvSpPr>
          <p:spPr>
            <a:xfrm>
              <a:off x="-4845" y="0"/>
              <a:ext cx="2969126" cy="1311230"/>
            </a:xfrm>
            <a:custGeom>
              <a:avLst/>
              <a:gdLst/>
              <a:ahLst/>
              <a:cxnLst/>
              <a:rect l="l" t="t" r="r" b="b"/>
              <a:pathLst>
                <a:path w="2964281" h="1311230">
                  <a:moveTo>
                    <a:pt x="0" y="0"/>
                  </a:moveTo>
                  <a:lnTo>
                    <a:pt x="2964281" y="0"/>
                  </a:lnTo>
                  <a:lnTo>
                    <a:pt x="2964281" y="1311230"/>
                  </a:lnTo>
                  <a:lnTo>
                    <a:pt x="0" y="13112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7790" tIns="47790" rIns="47790" bIns="47790" rtlCol="0" anchor="ctr"/>
            <a:lstStyle/>
            <a:p>
              <a:pPr algn="ctr">
                <a:lnSpc>
                  <a:spcPts val="184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6627" y="6023475"/>
            <a:ext cx="7789538" cy="2176224"/>
          </a:xfrm>
          <a:custGeom>
            <a:avLst/>
            <a:gdLst/>
            <a:ahLst/>
            <a:cxnLst/>
            <a:rect l="l" t="t" r="r" b="b"/>
            <a:pathLst>
              <a:path w="7842248" h="2176224">
                <a:moveTo>
                  <a:pt x="0" y="0"/>
                </a:moveTo>
                <a:lnTo>
                  <a:pt x="7842248" y="0"/>
                </a:lnTo>
                <a:lnTo>
                  <a:pt x="7842248" y="2176224"/>
                </a:lnTo>
                <a:lnTo>
                  <a:pt x="0" y="2176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99080" y="280136"/>
            <a:ext cx="499191" cy="499191"/>
          </a:xfrm>
          <a:custGeom>
            <a:avLst/>
            <a:gdLst/>
            <a:ahLst/>
            <a:cxnLst/>
            <a:rect l="l" t="t" r="r" b="b"/>
            <a:pathLst>
              <a:path w="499191" h="499191">
                <a:moveTo>
                  <a:pt x="0" y="0"/>
                </a:moveTo>
                <a:lnTo>
                  <a:pt x="499192" y="0"/>
                </a:lnTo>
                <a:lnTo>
                  <a:pt x="499192" y="499191"/>
                </a:lnTo>
                <a:lnTo>
                  <a:pt x="0" y="4991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7342" y="819171"/>
            <a:ext cx="726785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F59F2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INSERT TITLE OF RESEARCH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70902" y="294598"/>
            <a:ext cx="3694637" cy="347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257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Colorado State University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4782" y="1711457"/>
            <a:ext cx="3161967" cy="1527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28" dirty="0">
                <a:solidFill>
                  <a:srgbClr val="F59F2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Who is conducting the study and what is this study about?</a:t>
            </a:r>
          </a:p>
          <a:p>
            <a:pPr algn="ctr"/>
            <a:endParaRPr lang="en-US" sz="1428" dirty="0">
              <a:solidFill>
                <a:srgbClr val="F59F2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1128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Researchers from the &lt;department&gt; at Colorado State University are recruiting participants for a study to &lt;describe the purpose of your study in lay language&gt;. </a:t>
            </a:r>
          </a:p>
          <a:p>
            <a:pPr marL="0" lvl="0" indent="0" algn="just">
              <a:spcBef>
                <a:spcPct val="0"/>
              </a:spcBef>
            </a:pPr>
            <a:endParaRPr lang="en-US" sz="1128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395652" y="2144808"/>
            <a:ext cx="3109548" cy="867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43727" lvl="1" indent="-121864" algn="just">
              <a:buFont typeface="Arial"/>
              <a:buChar char="•"/>
            </a:pPr>
            <a:r>
              <a:rPr lang="en-US" sz="1128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Describe the inclusion criter­­ia for your study.</a:t>
            </a:r>
          </a:p>
          <a:p>
            <a:pPr marL="243727" lvl="1" indent="-121864" algn="just">
              <a:buFont typeface="Arial"/>
              <a:buChar char="•"/>
            </a:pPr>
            <a:r>
              <a:rPr lang="en-US" sz="1128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 example: You can participate in this study if you are an adult (aged 18+) who exercises at least twice a week.</a:t>
            </a:r>
          </a:p>
          <a:p>
            <a:pPr algn="just"/>
            <a:endParaRPr lang="en-US" sz="1128" dirty="0">
              <a:solidFill>
                <a:srgbClr val="59585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061689" y="8947913"/>
            <a:ext cx="3649022" cy="2605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en-US" sz="1693" dirty="0">
                <a:solidFill>
                  <a:srgbClr val="7229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Please contact us for more information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88603" y="9309100"/>
            <a:ext cx="2320145" cy="520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1128" dirty="0">
                <a:solidFill>
                  <a:srgbClr val="5958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xxx (Study Coordinator/Co-PI)</a:t>
            </a:r>
          </a:p>
          <a:p>
            <a:pPr algn="just"/>
            <a:r>
              <a:rPr lang="en-US" sz="1128" dirty="0">
                <a:solidFill>
                  <a:srgbClr val="5958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970-491-xxxx</a:t>
            </a:r>
          </a:p>
          <a:p>
            <a:pPr marL="0" lvl="0" indent="0" algn="just">
              <a:spcBef>
                <a:spcPct val="0"/>
              </a:spcBef>
            </a:pPr>
            <a:r>
              <a:rPr lang="en-US" sz="1128" dirty="0">
                <a:solidFill>
                  <a:srgbClr val="5958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email@colostate.edu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471091" y="1681620"/>
            <a:ext cx="2981173" cy="251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1635" spc="35" dirty="0">
                <a:solidFill>
                  <a:srgbClr val="F59F2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Who can join this study?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649057" y="7738142"/>
            <a:ext cx="3032963" cy="259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640" spc="35" dirty="0">
                <a:solidFill>
                  <a:srgbClr val="F59F2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How do I join this study?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524406" y="3368746"/>
            <a:ext cx="3007965" cy="259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640" dirty="0">
                <a:solidFill>
                  <a:srgbClr val="F59F2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Why should I join this study?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405370" y="4552231"/>
            <a:ext cx="3246036" cy="251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35" spc="35" dirty="0">
                <a:solidFill>
                  <a:srgbClr val="F59F2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will I be asked to do?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459194" y="9309100"/>
            <a:ext cx="3019574" cy="521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1130" dirty="0">
                <a:solidFill>
                  <a:srgbClr val="5958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xxx (Principal Investigator)</a:t>
            </a:r>
          </a:p>
          <a:p>
            <a:pPr>
              <a:spcBef>
                <a:spcPct val="0"/>
              </a:spcBef>
            </a:pPr>
            <a:r>
              <a:rPr lang="en-US" sz="1130" dirty="0">
                <a:solidFill>
                  <a:srgbClr val="5958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Assist/Assoc./Professor, Department of xxx</a:t>
            </a:r>
          </a:p>
          <a:p>
            <a:pPr>
              <a:spcBef>
                <a:spcPct val="0"/>
              </a:spcBef>
            </a:pPr>
            <a:r>
              <a:rPr lang="en-US" sz="1130" dirty="0">
                <a:solidFill>
                  <a:srgbClr val="5958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email@colostate.edu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531859" y="8176736"/>
            <a:ext cx="3192132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200" dirty="0">
                <a:solidFill>
                  <a:srgbClr val="5958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Go to this link to get started: &lt;insert link&gt;</a:t>
            </a:r>
          </a:p>
          <a:p>
            <a:pPr algn="ctr">
              <a:spcBef>
                <a:spcPct val="0"/>
              </a:spcBef>
            </a:pPr>
            <a:r>
              <a:rPr lang="en-US" sz="1200" dirty="0">
                <a:solidFill>
                  <a:srgbClr val="5958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OR</a:t>
            </a:r>
          </a:p>
          <a:p>
            <a:pPr algn="ctr">
              <a:spcBef>
                <a:spcPct val="0"/>
              </a:spcBef>
            </a:pPr>
            <a:r>
              <a:rPr lang="en-US" sz="1200" dirty="0">
                <a:solidFill>
                  <a:srgbClr val="5958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If you want to join this study, contact the Study Coordinator/PI or Co-PI listed below.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395652" y="3730670"/>
            <a:ext cx="3240541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Give overall anticipated benefit.  Remember that compensation is not considered a benefit.  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613397" y="4880083"/>
            <a:ext cx="319213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Describe what activities the participants would be asked to do, including approximate time commitment and location of study.  </a:t>
            </a:r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98BBA5A6-6856-4833-081E-586C582DBABB}"/>
              </a:ext>
            </a:extLst>
          </p:cNvPr>
          <p:cNvSpPr txBox="1"/>
          <p:nvPr/>
        </p:nvSpPr>
        <p:spPr>
          <a:xfrm>
            <a:off x="184617" y="7765318"/>
            <a:ext cx="3032963" cy="259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640" spc="35" dirty="0">
                <a:solidFill>
                  <a:srgbClr val="F59F2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Compensation</a:t>
            </a:r>
          </a:p>
        </p:txBody>
      </p:sp>
      <p:sp>
        <p:nvSpPr>
          <p:cNvPr id="23" name="TextBox 19">
            <a:extLst>
              <a:ext uri="{FF2B5EF4-FFF2-40B4-BE49-F238E27FC236}">
                <a16:creationId xmlns:a16="http://schemas.microsoft.com/office/drawing/2014/main" id="{BED05B25-76B3-4C89-E2AE-0867A9CD2829}"/>
              </a:ext>
            </a:extLst>
          </p:cNvPr>
          <p:cNvSpPr txBox="1"/>
          <p:nvPr/>
        </p:nvSpPr>
        <p:spPr>
          <a:xfrm>
            <a:off x="184617" y="8181048"/>
            <a:ext cx="3192132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52331" lvl="1"/>
            <a:r>
              <a:rPr lang="en-US" sz="1200" dirty="0">
                <a:solidFill>
                  <a:srgbClr val="59585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 panose="00000500000000000000" pitchFamily="2" charset="0"/>
              </a:rPr>
              <a:t>Describe compensation or if there is no compensation for this study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0">
            <a:extLst>
              <a:ext uri="{FF2B5EF4-FFF2-40B4-BE49-F238E27FC236}">
                <a16:creationId xmlns:a16="http://schemas.microsoft.com/office/drawing/2014/main" id="{AC369969-DD3F-CABE-1ECB-EC25F34A7E28}"/>
              </a:ext>
            </a:extLst>
          </p:cNvPr>
          <p:cNvSpPr/>
          <p:nvPr/>
        </p:nvSpPr>
        <p:spPr>
          <a:xfrm flipH="1">
            <a:off x="148915" y="8882321"/>
            <a:ext cx="2038434" cy="1160555"/>
          </a:xfrm>
          <a:custGeom>
            <a:avLst/>
            <a:gdLst/>
            <a:ahLst/>
            <a:cxnLst/>
            <a:rect l="l" t="t" r="r" b="b"/>
            <a:pathLst>
              <a:path w="3541212" h="1989517">
                <a:moveTo>
                  <a:pt x="3541212" y="0"/>
                </a:moveTo>
                <a:lnTo>
                  <a:pt x="0" y="0"/>
                </a:lnTo>
                <a:lnTo>
                  <a:pt x="0" y="1989517"/>
                </a:lnTo>
                <a:lnTo>
                  <a:pt x="3541212" y="1989517"/>
                </a:lnTo>
                <a:lnTo>
                  <a:pt x="354121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8F7B88BF-497F-4BD2-1E4D-A2F9044901AC}"/>
              </a:ext>
            </a:extLst>
          </p:cNvPr>
          <p:cNvSpPr/>
          <p:nvPr/>
        </p:nvSpPr>
        <p:spPr>
          <a:xfrm>
            <a:off x="5917271" y="8507827"/>
            <a:ext cx="1722141" cy="1535049"/>
          </a:xfrm>
          <a:custGeom>
            <a:avLst/>
            <a:gdLst/>
            <a:ahLst/>
            <a:cxnLst/>
            <a:rect l="l" t="t" r="r" b="b"/>
            <a:pathLst>
              <a:path w="2038434" h="1853122">
                <a:moveTo>
                  <a:pt x="0" y="0"/>
                </a:moveTo>
                <a:lnTo>
                  <a:pt x="2038434" y="0"/>
                </a:lnTo>
                <a:lnTo>
                  <a:pt x="2038434" y="1853122"/>
                </a:lnTo>
                <a:lnTo>
                  <a:pt x="0" y="18531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CD631FF8-CCE8-A8EF-41D5-4EC3F3D9AB51}"/>
              </a:ext>
            </a:extLst>
          </p:cNvPr>
          <p:cNvSpPr/>
          <p:nvPr/>
        </p:nvSpPr>
        <p:spPr>
          <a:xfrm>
            <a:off x="2355935" y="6490037"/>
            <a:ext cx="1912359" cy="1488267"/>
          </a:xfrm>
          <a:custGeom>
            <a:avLst/>
            <a:gdLst/>
            <a:ahLst/>
            <a:cxnLst/>
            <a:rect l="l" t="t" r="r" b="b"/>
            <a:pathLst>
              <a:path w="4252696" h="3774267">
                <a:moveTo>
                  <a:pt x="0" y="0"/>
                </a:moveTo>
                <a:lnTo>
                  <a:pt x="4252696" y="0"/>
                </a:lnTo>
                <a:lnTo>
                  <a:pt x="4252696" y="3774267"/>
                </a:lnTo>
                <a:lnTo>
                  <a:pt x="0" y="37742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74E4CB40-B514-5A80-A51C-748E317EA2DB}"/>
              </a:ext>
            </a:extLst>
          </p:cNvPr>
          <p:cNvSpPr/>
          <p:nvPr/>
        </p:nvSpPr>
        <p:spPr>
          <a:xfrm>
            <a:off x="5144373" y="5089385"/>
            <a:ext cx="1086347" cy="612292"/>
          </a:xfrm>
          <a:custGeom>
            <a:avLst/>
            <a:gdLst/>
            <a:ahLst/>
            <a:cxnLst/>
            <a:rect l="l" t="t" r="r" b="b"/>
            <a:pathLst>
              <a:path w="3090882" h="1536403">
                <a:moveTo>
                  <a:pt x="0" y="0"/>
                </a:moveTo>
                <a:lnTo>
                  <a:pt x="3090882" y="0"/>
                </a:lnTo>
                <a:lnTo>
                  <a:pt x="3090882" y="1536403"/>
                </a:lnTo>
                <a:lnTo>
                  <a:pt x="0" y="15364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36" r="-136"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159D01DE-977A-A459-6D68-57309E50A855}"/>
              </a:ext>
            </a:extLst>
          </p:cNvPr>
          <p:cNvSpPr/>
          <p:nvPr/>
        </p:nvSpPr>
        <p:spPr>
          <a:xfrm>
            <a:off x="5118323" y="5854291"/>
            <a:ext cx="1085144" cy="830269"/>
          </a:xfrm>
          <a:custGeom>
            <a:avLst/>
            <a:gdLst/>
            <a:ahLst/>
            <a:cxnLst/>
            <a:rect l="l" t="t" r="r" b="b"/>
            <a:pathLst>
              <a:path w="1703537" h="1236195">
                <a:moveTo>
                  <a:pt x="0" y="0"/>
                </a:moveTo>
                <a:lnTo>
                  <a:pt x="1703537" y="0"/>
                </a:lnTo>
                <a:lnTo>
                  <a:pt x="1703537" y="1236195"/>
                </a:lnTo>
                <a:lnTo>
                  <a:pt x="0" y="1236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57" b="-57"/>
            </a:stretch>
          </a:blipFill>
        </p:spPr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74E04824-46EC-3661-CA2F-D282AA116646}"/>
              </a:ext>
            </a:extLst>
          </p:cNvPr>
          <p:cNvSpPr/>
          <p:nvPr/>
        </p:nvSpPr>
        <p:spPr>
          <a:xfrm>
            <a:off x="155713" y="3650445"/>
            <a:ext cx="1188414" cy="1469490"/>
          </a:xfrm>
          <a:custGeom>
            <a:avLst/>
            <a:gdLst/>
            <a:ahLst/>
            <a:cxnLst/>
            <a:rect l="l" t="t" r="r" b="b"/>
            <a:pathLst>
              <a:path w="2652881" h="3496384">
                <a:moveTo>
                  <a:pt x="0" y="0"/>
                </a:moveTo>
                <a:lnTo>
                  <a:pt x="2652881" y="0"/>
                </a:lnTo>
                <a:lnTo>
                  <a:pt x="2652881" y="3496384"/>
                </a:lnTo>
                <a:lnTo>
                  <a:pt x="0" y="34963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F22CCCC2-12CD-778C-EDD6-673DE4A06F2F}"/>
              </a:ext>
            </a:extLst>
          </p:cNvPr>
          <p:cNvSpPr/>
          <p:nvPr/>
        </p:nvSpPr>
        <p:spPr>
          <a:xfrm>
            <a:off x="1482668" y="3765392"/>
            <a:ext cx="1312749" cy="971434"/>
          </a:xfrm>
          <a:custGeom>
            <a:avLst/>
            <a:gdLst/>
            <a:ahLst/>
            <a:cxnLst/>
            <a:rect l="l" t="t" r="r" b="b"/>
            <a:pathLst>
              <a:path w="1312749" h="971434">
                <a:moveTo>
                  <a:pt x="0" y="0"/>
                </a:moveTo>
                <a:lnTo>
                  <a:pt x="1312749" y="0"/>
                </a:lnTo>
                <a:lnTo>
                  <a:pt x="1312749" y="971435"/>
                </a:lnTo>
                <a:lnTo>
                  <a:pt x="0" y="97143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E11E0E37-6E46-F9C5-A79D-FB400015857E}"/>
              </a:ext>
            </a:extLst>
          </p:cNvPr>
          <p:cNvSpPr/>
          <p:nvPr/>
        </p:nvSpPr>
        <p:spPr>
          <a:xfrm>
            <a:off x="165000" y="5206326"/>
            <a:ext cx="2321644" cy="862060"/>
          </a:xfrm>
          <a:custGeom>
            <a:avLst/>
            <a:gdLst/>
            <a:ahLst/>
            <a:cxnLst/>
            <a:rect l="l" t="t" r="r" b="b"/>
            <a:pathLst>
              <a:path w="6251549" h="2172413">
                <a:moveTo>
                  <a:pt x="0" y="0"/>
                </a:moveTo>
                <a:lnTo>
                  <a:pt x="6251548" y="0"/>
                </a:lnTo>
                <a:lnTo>
                  <a:pt x="6251548" y="2172413"/>
                </a:lnTo>
                <a:lnTo>
                  <a:pt x="0" y="217241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49000"/>
            </a:blip>
            <a:stretch>
              <a:fillRect/>
            </a:stretch>
          </a:blipFill>
        </p:spPr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B52A00F3-CFC5-3101-7439-C40C2BFC0D69}"/>
              </a:ext>
            </a:extLst>
          </p:cNvPr>
          <p:cNvSpPr/>
          <p:nvPr/>
        </p:nvSpPr>
        <p:spPr>
          <a:xfrm>
            <a:off x="2708705" y="3351259"/>
            <a:ext cx="1600935" cy="1249030"/>
          </a:xfrm>
          <a:custGeom>
            <a:avLst/>
            <a:gdLst/>
            <a:ahLst/>
            <a:cxnLst/>
            <a:rect l="l" t="t" r="r" b="b"/>
            <a:pathLst>
              <a:path w="1982667" h="1566307">
                <a:moveTo>
                  <a:pt x="0" y="0"/>
                </a:moveTo>
                <a:lnTo>
                  <a:pt x="1982666" y="0"/>
                </a:lnTo>
                <a:lnTo>
                  <a:pt x="1982666" y="1566307"/>
                </a:lnTo>
                <a:lnTo>
                  <a:pt x="0" y="156630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873CB1AE-68BA-875E-7D7E-3C5DFFD2847B}"/>
              </a:ext>
            </a:extLst>
          </p:cNvPr>
          <p:cNvSpPr/>
          <p:nvPr/>
        </p:nvSpPr>
        <p:spPr>
          <a:xfrm>
            <a:off x="3940046" y="4222291"/>
            <a:ext cx="987446" cy="897643"/>
          </a:xfrm>
          <a:custGeom>
            <a:avLst/>
            <a:gdLst/>
            <a:ahLst/>
            <a:cxnLst/>
            <a:rect l="l" t="t" r="r" b="b"/>
            <a:pathLst>
              <a:path w="1982667" h="1551437">
                <a:moveTo>
                  <a:pt x="0" y="0"/>
                </a:moveTo>
                <a:lnTo>
                  <a:pt x="1982666" y="0"/>
                </a:lnTo>
                <a:lnTo>
                  <a:pt x="1982666" y="1551436"/>
                </a:lnTo>
                <a:lnTo>
                  <a:pt x="0" y="155143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">
            <a:extLst>
              <a:ext uri="{FF2B5EF4-FFF2-40B4-BE49-F238E27FC236}">
                <a16:creationId xmlns:a16="http://schemas.microsoft.com/office/drawing/2014/main" id="{309F2999-E042-6E02-643C-D1F848AFABC9}"/>
              </a:ext>
            </a:extLst>
          </p:cNvPr>
          <p:cNvSpPr/>
          <p:nvPr/>
        </p:nvSpPr>
        <p:spPr>
          <a:xfrm flipH="1">
            <a:off x="6378782" y="3810358"/>
            <a:ext cx="1130001" cy="1744332"/>
          </a:xfrm>
          <a:custGeom>
            <a:avLst/>
            <a:gdLst/>
            <a:ahLst/>
            <a:cxnLst/>
            <a:rect l="l" t="t" r="r" b="b"/>
            <a:pathLst>
              <a:path w="4680575" h="8253128">
                <a:moveTo>
                  <a:pt x="4680575" y="0"/>
                </a:moveTo>
                <a:lnTo>
                  <a:pt x="0" y="0"/>
                </a:lnTo>
                <a:lnTo>
                  <a:pt x="0" y="8253128"/>
                </a:lnTo>
                <a:lnTo>
                  <a:pt x="4680575" y="8253128"/>
                </a:lnTo>
                <a:lnTo>
                  <a:pt x="4680575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348C0A11-6904-D602-2FFB-52BC55F0A9EC}"/>
              </a:ext>
            </a:extLst>
          </p:cNvPr>
          <p:cNvSpPr/>
          <p:nvPr/>
        </p:nvSpPr>
        <p:spPr>
          <a:xfrm>
            <a:off x="724505" y="6194666"/>
            <a:ext cx="1402750" cy="766252"/>
          </a:xfrm>
          <a:custGeom>
            <a:avLst/>
            <a:gdLst/>
            <a:ahLst/>
            <a:cxnLst/>
            <a:rect l="l" t="t" r="r" b="b"/>
            <a:pathLst>
              <a:path w="1402750" h="766252">
                <a:moveTo>
                  <a:pt x="0" y="0"/>
                </a:moveTo>
                <a:lnTo>
                  <a:pt x="1402751" y="0"/>
                </a:lnTo>
                <a:lnTo>
                  <a:pt x="1402751" y="766253"/>
                </a:lnTo>
                <a:lnTo>
                  <a:pt x="0" y="76625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9BB17C43-8177-F5EE-2FC9-5B78C4E3FC91}"/>
              </a:ext>
            </a:extLst>
          </p:cNvPr>
          <p:cNvSpPr/>
          <p:nvPr/>
        </p:nvSpPr>
        <p:spPr>
          <a:xfrm>
            <a:off x="1325822" y="7089075"/>
            <a:ext cx="1312749" cy="681441"/>
          </a:xfrm>
          <a:custGeom>
            <a:avLst/>
            <a:gdLst/>
            <a:ahLst/>
            <a:cxnLst/>
            <a:rect l="l" t="t" r="r" b="b"/>
            <a:pathLst>
              <a:path w="1588936" h="796454">
                <a:moveTo>
                  <a:pt x="0" y="0"/>
                </a:moveTo>
                <a:lnTo>
                  <a:pt x="1588936" y="0"/>
                </a:lnTo>
                <a:lnTo>
                  <a:pt x="1588936" y="796455"/>
                </a:lnTo>
                <a:lnTo>
                  <a:pt x="0" y="79645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280F90F8-B985-C9B3-4795-E98622E5D891}"/>
              </a:ext>
            </a:extLst>
          </p:cNvPr>
          <p:cNvSpPr/>
          <p:nvPr/>
        </p:nvSpPr>
        <p:spPr>
          <a:xfrm>
            <a:off x="150259" y="6852632"/>
            <a:ext cx="959863" cy="1234551"/>
          </a:xfrm>
          <a:custGeom>
            <a:avLst/>
            <a:gdLst/>
            <a:ahLst/>
            <a:cxnLst/>
            <a:rect l="l" t="t" r="r" b="b"/>
            <a:pathLst>
              <a:path w="959863" h="1234551">
                <a:moveTo>
                  <a:pt x="0" y="0"/>
                </a:moveTo>
                <a:lnTo>
                  <a:pt x="959863" y="0"/>
                </a:lnTo>
                <a:lnTo>
                  <a:pt x="959863" y="1234551"/>
                </a:lnTo>
                <a:lnTo>
                  <a:pt x="0" y="12345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id="{B74CB4D8-9FBD-7C15-7AF6-C67379B80379}"/>
              </a:ext>
            </a:extLst>
          </p:cNvPr>
          <p:cNvSpPr/>
          <p:nvPr/>
        </p:nvSpPr>
        <p:spPr>
          <a:xfrm>
            <a:off x="148915" y="2304552"/>
            <a:ext cx="1044145" cy="1107975"/>
          </a:xfrm>
          <a:custGeom>
            <a:avLst/>
            <a:gdLst/>
            <a:ahLst/>
            <a:cxnLst/>
            <a:rect l="l" t="t" r="r" b="b"/>
            <a:pathLst>
              <a:path w="2877411" h="3256329">
                <a:moveTo>
                  <a:pt x="0" y="0"/>
                </a:moveTo>
                <a:lnTo>
                  <a:pt x="2877410" y="0"/>
                </a:lnTo>
                <a:lnTo>
                  <a:pt x="2877410" y="3256329"/>
                </a:lnTo>
                <a:lnTo>
                  <a:pt x="0" y="3256329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14">
            <a:extLst>
              <a:ext uri="{FF2B5EF4-FFF2-40B4-BE49-F238E27FC236}">
                <a16:creationId xmlns:a16="http://schemas.microsoft.com/office/drawing/2014/main" id="{70E2326C-867F-F39F-0791-6EFAF9AC8AA0}"/>
              </a:ext>
            </a:extLst>
          </p:cNvPr>
          <p:cNvSpPr/>
          <p:nvPr/>
        </p:nvSpPr>
        <p:spPr>
          <a:xfrm>
            <a:off x="1268696" y="2697994"/>
            <a:ext cx="1526721" cy="649267"/>
          </a:xfrm>
          <a:custGeom>
            <a:avLst/>
            <a:gdLst/>
            <a:ahLst/>
            <a:cxnLst/>
            <a:rect l="l" t="t" r="r" b="b"/>
            <a:pathLst>
              <a:path w="4792049" h="1646722">
                <a:moveTo>
                  <a:pt x="0" y="0"/>
                </a:moveTo>
                <a:lnTo>
                  <a:pt x="4792050" y="0"/>
                </a:lnTo>
                <a:lnTo>
                  <a:pt x="4792050" y="1646723"/>
                </a:lnTo>
                <a:lnTo>
                  <a:pt x="0" y="164672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12">
            <a:extLst>
              <a:ext uri="{FF2B5EF4-FFF2-40B4-BE49-F238E27FC236}">
                <a16:creationId xmlns:a16="http://schemas.microsoft.com/office/drawing/2014/main" id="{3FA0BED6-268A-6D19-BB4C-718F960D5435}"/>
              </a:ext>
            </a:extLst>
          </p:cNvPr>
          <p:cNvSpPr/>
          <p:nvPr/>
        </p:nvSpPr>
        <p:spPr>
          <a:xfrm>
            <a:off x="2795417" y="2517723"/>
            <a:ext cx="1600934" cy="835133"/>
          </a:xfrm>
          <a:custGeom>
            <a:avLst/>
            <a:gdLst/>
            <a:ahLst/>
            <a:cxnLst/>
            <a:rect l="l" t="t" r="r" b="b"/>
            <a:pathLst>
              <a:path w="3752402" h="2292376">
                <a:moveTo>
                  <a:pt x="0" y="0"/>
                </a:moveTo>
                <a:lnTo>
                  <a:pt x="3752402" y="0"/>
                </a:lnTo>
                <a:lnTo>
                  <a:pt x="3752402" y="2292376"/>
                </a:lnTo>
                <a:lnTo>
                  <a:pt x="0" y="2292376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641482E4-DFFC-FDDC-5C50-6EDC2CC4D84A}"/>
              </a:ext>
            </a:extLst>
          </p:cNvPr>
          <p:cNvSpPr/>
          <p:nvPr/>
        </p:nvSpPr>
        <p:spPr>
          <a:xfrm>
            <a:off x="3511189" y="8787470"/>
            <a:ext cx="1701721" cy="1187055"/>
          </a:xfrm>
          <a:custGeom>
            <a:avLst/>
            <a:gdLst/>
            <a:ahLst/>
            <a:cxnLst/>
            <a:rect l="l" t="t" r="r" b="b"/>
            <a:pathLst>
              <a:path w="16071130" h="13382868">
                <a:moveTo>
                  <a:pt x="0" y="0"/>
                </a:moveTo>
                <a:lnTo>
                  <a:pt x="16071130" y="0"/>
                </a:lnTo>
                <a:lnTo>
                  <a:pt x="16071130" y="13382869"/>
                </a:lnTo>
                <a:lnTo>
                  <a:pt x="0" y="13382869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43">
            <a:extLst>
              <a:ext uri="{FF2B5EF4-FFF2-40B4-BE49-F238E27FC236}">
                <a16:creationId xmlns:a16="http://schemas.microsoft.com/office/drawing/2014/main" id="{E052956B-617B-DFA1-B489-ED83C3E415C6}"/>
              </a:ext>
            </a:extLst>
          </p:cNvPr>
          <p:cNvSpPr/>
          <p:nvPr/>
        </p:nvSpPr>
        <p:spPr>
          <a:xfrm>
            <a:off x="6843352" y="2525047"/>
            <a:ext cx="765358" cy="1144040"/>
          </a:xfrm>
          <a:custGeom>
            <a:avLst/>
            <a:gdLst/>
            <a:ahLst/>
            <a:cxnLst/>
            <a:rect l="l" t="t" r="r" b="b"/>
            <a:pathLst>
              <a:path w="1317992" h="2138335">
                <a:moveTo>
                  <a:pt x="0" y="0"/>
                </a:moveTo>
                <a:lnTo>
                  <a:pt x="1317992" y="0"/>
                </a:lnTo>
                <a:lnTo>
                  <a:pt x="1317992" y="2138335"/>
                </a:lnTo>
                <a:lnTo>
                  <a:pt x="0" y="2138335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49">
            <a:extLst>
              <a:ext uri="{FF2B5EF4-FFF2-40B4-BE49-F238E27FC236}">
                <a16:creationId xmlns:a16="http://schemas.microsoft.com/office/drawing/2014/main" id="{75DA0ED2-E5C8-C957-971F-A85181AE225F}"/>
              </a:ext>
            </a:extLst>
          </p:cNvPr>
          <p:cNvSpPr/>
          <p:nvPr/>
        </p:nvSpPr>
        <p:spPr>
          <a:xfrm>
            <a:off x="5651990" y="2986630"/>
            <a:ext cx="792467" cy="819554"/>
          </a:xfrm>
          <a:custGeom>
            <a:avLst/>
            <a:gdLst/>
            <a:ahLst/>
            <a:cxnLst/>
            <a:rect l="l" t="t" r="r" b="b"/>
            <a:pathLst>
              <a:path w="1272051" h="1496395">
                <a:moveTo>
                  <a:pt x="0" y="0"/>
                </a:moveTo>
                <a:lnTo>
                  <a:pt x="1272051" y="0"/>
                </a:lnTo>
                <a:lnTo>
                  <a:pt x="1272051" y="1496395"/>
                </a:lnTo>
                <a:lnTo>
                  <a:pt x="0" y="1496395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55">
            <a:extLst>
              <a:ext uri="{FF2B5EF4-FFF2-40B4-BE49-F238E27FC236}">
                <a16:creationId xmlns:a16="http://schemas.microsoft.com/office/drawing/2014/main" id="{F2E7F1AA-099E-9884-AEE1-B3F1F775D2BE}"/>
              </a:ext>
            </a:extLst>
          </p:cNvPr>
          <p:cNvSpPr/>
          <p:nvPr/>
        </p:nvSpPr>
        <p:spPr>
          <a:xfrm>
            <a:off x="4395890" y="2414392"/>
            <a:ext cx="1130002" cy="1325605"/>
          </a:xfrm>
          <a:custGeom>
            <a:avLst/>
            <a:gdLst/>
            <a:ahLst/>
            <a:cxnLst/>
            <a:rect l="l" t="t" r="r" b="b"/>
            <a:pathLst>
              <a:path w="2238289" h="2823530">
                <a:moveTo>
                  <a:pt x="0" y="0"/>
                </a:moveTo>
                <a:lnTo>
                  <a:pt x="2238289" y="0"/>
                </a:lnTo>
                <a:lnTo>
                  <a:pt x="2238289" y="2823530"/>
                </a:lnTo>
                <a:lnTo>
                  <a:pt x="0" y="2823530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4C91E09D-1080-39BA-1D25-FE30DB3645C2}"/>
              </a:ext>
            </a:extLst>
          </p:cNvPr>
          <p:cNvSpPr/>
          <p:nvPr/>
        </p:nvSpPr>
        <p:spPr>
          <a:xfrm>
            <a:off x="102188" y="1483636"/>
            <a:ext cx="1126268" cy="931197"/>
          </a:xfrm>
          <a:custGeom>
            <a:avLst/>
            <a:gdLst/>
            <a:ahLst/>
            <a:cxnLst/>
            <a:rect l="l" t="t" r="r" b="b"/>
            <a:pathLst>
              <a:path w="10427074" h="7468392">
                <a:moveTo>
                  <a:pt x="0" y="0"/>
                </a:moveTo>
                <a:lnTo>
                  <a:pt x="10427074" y="0"/>
                </a:lnTo>
                <a:lnTo>
                  <a:pt x="10427074" y="7468392"/>
                </a:lnTo>
                <a:lnTo>
                  <a:pt x="0" y="7468392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">
            <a:extLst>
              <a:ext uri="{FF2B5EF4-FFF2-40B4-BE49-F238E27FC236}">
                <a16:creationId xmlns:a16="http://schemas.microsoft.com/office/drawing/2014/main" id="{C12E9530-E732-0E10-3D28-D17AC73C684C}"/>
              </a:ext>
            </a:extLst>
          </p:cNvPr>
          <p:cNvSpPr/>
          <p:nvPr/>
        </p:nvSpPr>
        <p:spPr>
          <a:xfrm>
            <a:off x="1367252" y="1363780"/>
            <a:ext cx="1462018" cy="1173817"/>
          </a:xfrm>
          <a:custGeom>
            <a:avLst/>
            <a:gdLst/>
            <a:ahLst/>
            <a:cxnLst/>
            <a:rect l="l" t="t" r="r" b="b"/>
            <a:pathLst>
              <a:path w="7376036" h="6850494">
                <a:moveTo>
                  <a:pt x="0" y="0"/>
                </a:moveTo>
                <a:lnTo>
                  <a:pt x="7376036" y="0"/>
                </a:lnTo>
                <a:lnTo>
                  <a:pt x="7376036" y="6850494"/>
                </a:lnTo>
                <a:lnTo>
                  <a:pt x="0" y="6850494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2">
            <a:extLst>
              <a:ext uri="{FF2B5EF4-FFF2-40B4-BE49-F238E27FC236}">
                <a16:creationId xmlns:a16="http://schemas.microsoft.com/office/drawing/2014/main" id="{D80D296A-659F-573E-4195-A2AC1AD4D9B8}"/>
              </a:ext>
            </a:extLst>
          </p:cNvPr>
          <p:cNvSpPr/>
          <p:nvPr/>
        </p:nvSpPr>
        <p:spPr>
          <a:xfrm>
            <a:off x="2873771" y="1369156"/>
            <a:ext cx="1526722" cy="1107976"/>
          </a:xfrm>
          <a:custGeom>
            <a:avLst/>
            <a:gdLst/>
            <a:ahLst/>
            <a:cxnLst/>
            <a:rect l="l" t="t" r="r" b="b"/>
            <a:pathLst>
              <a:path w="12453954" h="8608795">
                <a:moveTo>
                  <a:pt x="0" y="0"/>
                </a:moveTo>
                <a:lnTo>
                  <a:pt x="12453954" y="0"/>
                </a:lnTo>
                <a:lnTo>
                  <a:pt x="12453954" y="8608796"/>
                </a:lnTo>
                <a:lnTo>
                  <a:pt x="0" y="8608796"/>
                </a:lnTo>
                <a:lnTo>
                  <a:pt x="0" y="0"/>
                </a:lnTo>
                <a:close/>
              </a:path>
            </a:pathLst>
          </a:custGeom>
          <a:blipFill>
            <a:blip r:embed="rId47"/>
            <a:stretch>
              <a:fillRect/>
            </a:stretch>
          </a:blipFill>
        </p:spPr>
      </p:sp>
      <p:sp>
        <p:nvSpPr>
          <p:cNvPr id="36" name="Freeform 3">
            <a:extLst>
              <a:ext uri="{FF2B5EF4-FFF2-40B4-BE49-F238E27FC236}">
                <a16:creationId xmlns:a16="http://schemas.microsoft.com/office/drawing/2014/main" id="{20C1511E-35C0-9772-F8F1-60FA9BF54283}"/>
              </a:ext>
            </a:extLst>
          </p:cNvPr>
          <p:cNvSpPr/>
          <p:nvPr/>
        </p:nvSpPr>
        <p:spPr>
          <a:xfrm>
            <a:off x="6813263" y="1407695"/>
            <a:ext cx="964084" cy="744841"/>
          </a:xfrm>
          <a:custGeom>
            <a:avLst/>
            <a:gdLst/>
            <a:ahLst/>
            <a:cxnLst/>
            <a:rect l="l" t="t" r="r" b="b"/>
            <a:pathLst>
              <a:path w="3985221" h="4074111">
                <a:moveTo>
                  <a:pt x="0" y="0"/>
                </a:moveTo>
                <a:lnTo>
                  <a:pt x="3985222" y="0"/>
                </a:lnTo>
                <a:lnTo>
                  <a:pt x="3985222" y="4074111"/>
                </a:lnTo>
                <a:lnTo>
                  <a:pt x="0" y="4074111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4">
            <a:extLst>
              <a:ext uri="{FF2B5EF4-FFF2-40B4-BE49-F238E27FC236}">
                <a16:creationId xmlns:a16="http://schemas.microsoft.com/office/drawing/2014/main" id="{2BEC2E10-2804-3FB9-A4B8-AD0E42437F02}"/>
              </a:ext>
            </a:extLst>
          </p:cNvPr>
          <p:cNvSpPr/>
          <p:nvPr/>
        </p:nvSpPr>
        <p:spPr>
          <a:xfrm>
            <a:off x="4516308" y="1489051"/>
            <a:ext cx="793377" cy="744841"/>
          </a:xfrm>
          <a:custGeom>
            <a:avLst/>
            <a:gdLst/>
            <a:ahLst/>
            <a:cxnLst/>
            <a:rect l="l" t="t" r="r" b="b"/>
            <a:pathLst>
              <a:path w="3104509" h="3289942">
                <a:moveTo>
                  <a:pt x="0" y="0"/>
                </a:moveTo>
                <a:lnTo>
                  <a:pt x="3104509" y="0"/>
                </a:lnTo>
                <a:lnTo>
                  <a:pt x="3104509" y="3289942"/>
                </a:lnTo>
                <a:lnTo>
                  <a:pt x="0" y="3289942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9">
            <a:extLst>
              <a:ext uri="{FF2B5EF4-FFF2-40B4-BE49-F238E27FC236}">
                <a16:creationId xmlns:a16="http://schemas.microsoft.com/office/drawing/2014/main" id="{33E87B65-ECB7-6D3A-C476-59337D8239FF}"/>
              </a:ext>
            </a:extLst>
          </p:cNvPr>
          <p:cNvSpPr/>
          <p:nvPr/>
        </p:nvSpPr>
        <p:spPr>
          <a:xfrm rot="1136684">
            <a:off x="6172020" y="1400253"/>
            <a:ext cx="753333" cy="1204964"/>
          </a:xfrm>
          <a:custGeom>
            <a:avLst/>
            <a:gdLst/>
            <a:ahLst/>
            <a:cxnLst/>
            <a:rect l="l" t="t" r="r" b="b"/>
            <a:pathLst>
              <a:path w="3026937" h="6378603">
                <a:moveTo>
                  <a:pt x="0" y="0"/>
                </a:moveTo>
                <a:lnTo>
                  <a:pt x="3026938" y="0"/>
                </a:lnTo>
                <a:lnTo>
                  <a:pt x="3026938" y="6378603"/>
                </a:lnTo>
                <a:lnTo>
                  <a:pt x="0" y="6378603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13">
            <a:extLst>
              <a:ext uri="{FF2B5EF4-FFF2-40B4-BE49-F238E27FC236}">
                <a16:creationId xmlns:a16="http://schemas.microsoft.com/office/drawing/2014/main" id="{CF30A9AF-63F0-4484-FD56-BED26F0D929F}"/>
              </a:ext>
            </a:extLst>
          </p:cNvPr>
          <p:cNvSpPr/>
          <p:nvPr/>
        </p:nvSpPr>
        <p:spPr>
          <a:xfrm>
            <a:off x="5385542" y="2254918"/>
            <a:ext cx="855673" cy="439951"/>
          </a:xfrm>
          <a:custGeom>
            <a:avLst/>
            <a:gdLst/>
            <a:ahLst/>
            <a:cxnLst/>
            <a:rect l="l" t="t" r="r" b="b"/>
            <a:pathLst>
              <a:path w="1999357" h="1235966">
                <a:moveTo>
                  <a:pt x="0" y="0"/>
                </a:moveTo>
                <a:lnTo>
                  <a:pt x="1999357" y="0"/>
                </a:lnTo>
                <a:lnTo>
                  <a:pt x="1999357" y="1235966"/>
                </a:lnTo>
                <a:lnTo>
                  <a:pt x="0" y="1235966"/>
                </a:lnTo>
                <a:lnTo>
                  <a:pt x="0" y="0"/>
                </a:lnTo>
                <a:close/>
              </a:path>
            </a:pathLst>
          </a:custGeom>
          <a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15">
            <a:extLst>
              <a:ext uri="{FF2B5EF4-FFF2-40B4-BE49-F238E27FC236}">
                <a16:creationId xmlns:a16="http://schemas.microsoft.com/office/drawing/2014/main" id="{5679F08C-FC7B-0AB0-F6DB-8C75F4FBDC72}"/>
              </a:ext>
            </a:extLst>
          </p:cNvPr>
          <p:cNvSpPr/>
          <p:nvPr/>
        </p:nvSpPr>
        <p:spPr>
          <a:xfrm rot="-9120783">
            <a:off x="5308220" y="1160020"/>
            <a:ext cx="938759" cy="855241"/>
          </a:xfrm>
          <a:custGeom>
            <a:avLst/>
            <a:gdLst/>
            <a:ahLst/>
            <a:cxnLst/>
            <a:rect l="l" t="t" r="r" b="b"/>
            <a:pathLst>
              <a:path w="6048000" h="4497513">
                <a:moveTo>
                  <a:pt x="0" y="0"/>
                </a:moveTo>
                <a:lnTo>
                  <a:pt x="6048000" y="0"/>
                </a:lnTo>
                <a:lnTo>
                  <a:pt x="6048000" y="4497512"/>
                </a:lnTo>
                <a:lnTo>
                  <a:pt x="0" y="4497512"/>
                </a:lnTo>
                <a:lnTo>
                  <a:pt x="0" y="0"/>
                </a:lnTo>
                <a:close/>
              </a:path>
            </a:pathLst>
          </a:custGeom>
          <a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3">
            <a:extLst>
              <a:ext uri="{FF2B5EF4-FFF2-40B4-BE49-F238E27FC236}">
                <a16:creationId xmlns:a16="http://schemas.microsoft.com/office/drawing/2014/main" id="{765C878E-4BCF-00F8-54C2-84BC9D21EFB9}"/>
              </a:ext>
            </a:extLst>
          </p:cNvPr>
          <p:cNvSpPr/>
          <p:nvPr/>
        </p:nvSpPr>
        <p:spPr>
          <a:xfrm flipH="1">
            <a:off x="6845331" y="556936"/>
            <a:ext cx="775961" cy="806844"/>
          </a:xfrm>
          <a:custGeom>
            <a:avLst/>
            <a:gdLst/>
            <a:ahLst/>
            <a:cxnLst/>
            <a:rect l="l" t="t" r="r" b="b"/>
            <a:pathLst>
              <a:path w="6775128" h="6775128">
                <a:moveTo>
                  <a:pt x="6775128" y="0"/>
                </a:moveTo>
                <a:lnTo>
                  <a:pt x="0" y="0"/>
                </a:lnTo>
                <a:lnTo>
                  <a:pt x="0" y="6775128"/>
                </a:lnTo>
                <a:lnTo>
                  <a:pt x="6775128" y="6775128"/>
                </a:lnTo>
                <a:lnTo>
                  <a:pt x="6775128" y="0"/>
                </a:lnTo>
                <a:close/>
              </a:path>
            </a:pathLst>
          </a:custGeom>
          <a:blipFill>
            <a:blip r:embed="rId58">
              <a:extLst>
                <a:ext uri="{96DAC541-7B7A-43D3-8B79-37D633B846F1}">
                  <asvg:svgBlip xmlns:asvg="http://schemas.microsoft.com/office/drawing/2016/SVG/main" r:embed="rId5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">
            <a:extLst>
              <a:ext uri="{FF2B5EF4-FFF2-40B4-BE49-F238E27FC236}">
                <a16:creationId xmlns:a16="http://schemas.microsoft.com/office/drawing/2014/main" id="{5BD1EB05-5924-B110-EE88-9787995ADF76}"/>
              </a:ext>
            </a:extLst>
          </p:cNvPr>
          <p:cNvSpPr/>
          <p:nvPr/>
        </p:nvSpPr>
        <p:spPr>
          <a:xfrm>
            <a:off x="5719580" y="439248"/>
            <a:ext cx="496858" cy="704571"/>
          </a:xfrm>
          <a:custGeom>
            <a:avLst/>
            <a:gdLst/>
            <a:ahLst/>
            <a:cxnLst/>
            <a:rect l="l" t="t" r="r" b="b"/>
            <a:pathLst>
              <a:path w="4574723" h="7038036">
                <a:moveTo>
                  <a:pt x="0" y="0"/>
                </a:moveTo>
                <a:lnTo>
                  <a:pt x="4574723" y="0"/>
                </a:lnTo>
                <a:lnTo>
                  <a:pt x="4574723" y="7038036"/>
                </a:lnTo>
                <a:lnTo>
                  <a:pt x="0" y="7038036"/>
                </a:lnTo>
                <a:lnTo>
                  <a:pt x="0" y="0"/>
                </a:lnTo>
                <a:close/>
              </a:path>
            </a:pathLst>
          </a:custGeom>
          <a:blipFill>
            <a:blip r:embed="rId60">
              <a:extLs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F46B05CD-E408-0EC0-40CB-9A1E3ABB5330}"/>
              </a:ext>
            </a:extLst>
          </p:cNvPr>
          <p:cNvSpPr/>
          <p:nvPr/>
        </p:nvSpPr>
        <p:spPr>
          <a:xfrm>
            <a:off x="6392757" y="454086"/>
            <a:ext cx="496857" cy="779272"/>
          </a:xfrm>
          <a:custGeom>
            <a:avLst/>
            <a:gdLst/>
            <a:ahLst/>
            <a:cxnLst/>
            <a:rect l="l" t="t" r="r" b="b"/>
            <a:pathLst>
              <a:path w="3491677" h="5371811">
                <a:moveTo>
                  <a:pt x="0" y="0"/>
                </a:moveTo>
                <a:lnTo>
                  <a:pt x="3491677" y="0"/>
                </a:lnTo>
                <a:lnTo>
                  <a:pt x="3491677" y="5371811"/>
                </a:lnTo>
                <a:lnTo>
                  <a:pt x="0" y="5371811"/>
                </a:lnTo>
                <a:lnTo>
                  <a:pt x="0" y="0"/>
                </a:lnTo>
                <a:close/>
              </a:path>
            </a:pathLst>
          </a:custGeom>
          <a:blipFill>
            <a:blip r:embed="rId62">
              <a:extLst>
                <a:ext uri="{96DAC541-7B7A-43D3-8B79-37D633B846F1}">
                  <asvg:svgBlip xmlns:asvg="http://schemas.microsoft.com/office/drawing/2016/SVG/main" r:embed="rId63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2">
            <a:extLst>
              <a:ext uri="{FF2B5EF4-FFF2-40B4-BE49-F238E27FC236}">
                <a16:creationId xmlns:a16="http://schemas.microsoft.com/office/drawing/2014/main" id="{F5EFC00E-2C20-D4AE-C408-934CAC742B35}"/>
              </a:ext>
            </a:extLst>
          </p:cNvPr>
          <p:cNvSpPr/>
          <p:nvPr/>
        </p:nvSpPr>
        <p:spPr>
          <a:xfrm rot="5400000">
            <a:off x="401385" y="420226"/>
            <a:ext cx="548455" cy="1126268"/>
          </a:xfrm>
          <a:custGeom>
            <a:avLst/>
            <a:gdLst/>
            <a:ahLst/>
            <a:cxnLst/>
            <a:rect l="l" t="t" r="r" b="b"/>
            <a:pathLst>
              <a:path w="3965171" h="10287000">
                <a:moveTo>
                  <a:pt x="0" y="0"/>
                </a:moveTo>
                <a:lnTo>
                  <a:pt x="3965171" y="0"/>
                </a:lnTo>
                <a:lnTo>
                  <a:pt x="39651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4">
              <a:extLs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">
            <a:extLst>
              <a:ext uri="{FF2B5EF4-FFF2-40B4-BE49-F238E27FC236}">
                <a16:creationId xmlns:a16="http://schemas.microsoft.com/office/drawing/2014/main" id="{9A8B0AD9-4172-4FF8-9036-360FD5C585F2}"/>
              </a:ext>
            </a:extLst>
          </p:cNvPr>
          <p:cNvSpPr/>
          <p:nvPr/>
        </p:nvSpPr>
        <p:spPr>
          <a:xfrm>
            <a:off x="1268696" y="595801"/>
            <a:ext cx="1782049" cy="686772"/>
          </a:xfrm>
          <a:custGeom>
            <a:avLst/>
            <a:gdLst/>
            <a:ahLst/>
            <a:cxnLst/>
            <a:rect l="l" t="t" r="r" b="b"/>
            <a:pathLst>
              <a:path w="2757965" h="1243592">
                <a:moveTo>
                  <a:pt x="0" y="0"/>
                </a:moveTo>
                <a:lnTo>
                  <a:pt x="2757966" y="0"/>
                </a:lnTo>
                <a:lnTo>
                  <a:pt x="2757966" y="1243592"/>
                </a:lnTo>
                <a:lnTo>
                  <a:pt x="0" y="1243592"/>
                </a:lnTo>
                <a:lnTo>
                  <a:pt x="0" y="0"/>
                </a:lnTo>
                <a:close/>
              </a:path>
            </a:pathLst>
          </a:custGeom>
          <a:blipFill>
            <a:blip r:embed="rId66">
              <a:extLst>
                <a:ext uri="{96DAC541-7B7A-43D3-8B79-37D633B846F1}">
                  <asvg:svgBlip xmlns:asvg="http://schemas.microsoft.com/office/drawing/2016/SVG/main" r:embed="rId67"/>
                </a:ext>
              </a:extLst>
            </a:blip>
            <a:stretch>
              <a:fillRect l="-324" r="-324"/>
            </a:stretch>
          </a:blipFill>
        </p:spPr>
      </p:sp>
      <p:sp>
        <p:nvSpPr>
          <p:cNvPr id="47" name="Freeform 2">
            <a:extLst>
              <a:ext uri="{FF2B5EF4-FFF2-40B4-BE49-F238E27FC236}">
                <a16:creationId xmlns:a16="http://schemas.microsoft.com/office/drawing/2014/main" id="{E64FAB74-92B1-F818-D1BE-39AC914C605B}"/>
              </a:ext>
            </a:extLst>
          </p:cNvPr>
          <p:cNvSpPr/>
          <p:nvPr/>
        </p:nvSpPr>
        <p:spPr>
          <a:xfrm>
            <a:off x="2059794" y="8072723"/>
            <a:ext cx="1422811" cy="951399"/>
          </a:xfrm>
          <a:custGeom>
            <a:avLst/>
            <a:gdLst/>
            <a:ahLst/>
            <a:cxnLst/>
            <a:rect l="l" t="t" r="r" b="b"/>
            <a:pathLst>
              <a:path w="6722278" h="5283474">
                <a:moveTo>
                  <a:pt x="0" y="0"/>
                </a:moveTo>
                <a:lnTo>
                  <a:pt x="6722278" y="0"/>
                </a:lnTo>
                <a:lnTo>
                  <a:pt x="6722278" y="5283475"/>
                </a:lnTo>
                <a:lnTo>
                  <a:pt x="0" y="5283475"/>
                </a:lnTo>
                <a:lnTo>
                  <a:pt x="0" y="0"/>
                </a:lnTo>
                <a:close/>
              </a:path>
            </a:pathLst>
          </a:custGeom>
          <a:blipFill>
            <a:blip r:embed="rId68">
              <a:extLs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5">
            <a:extLst>
              <a:ext uri="{FF2B5EF4-FFF2-40B4-BE49-F238E27FC236}">
                <a16:creationId xmlns:a16="http://schemas.microsoft.com/office/drawing/2014/main" id="{4EDAF0BA-5788-247A-34BC-396996B3E333}"/>
              </a:ext>
            </a:extLst>
          </p:cNvPr>
          <p:cNvSpPr/>
          <p:nvPr/>
        </p:nvSpPr>
        <p:spPr>
          <a:xfrm flipH="1">
            <a:off x="2330816" y="8968989"/>
            <a:ext cx="929202" cy="951399"/>
          </a:xfrm>
          <a:custGeom>
            <a:avLst/>
            <a:gdLst/>
            <a:ahLst/>
            <a:cxnLst/>
            <a:rect l="l" t="t" r="r" b="b"/>
            <a:pathLst>
              <a:path w="3771354" h="4067146">
                <a:moveTo>
                  <a:pt x="3771354" y="0"/>
                </a:moveTo>
                <a:lnTo>
                  <a:pt x="0" y="0"/>
                </a:lnTo>
                <a:lnTo>
                  <a:pt x="0" y="4067146"/>
                </a:lnTo>
                <a:lnTo>
                  <a:pt x="3771354" y="4067146"/>
                </a:lnTo>
                <a:lnTo>
                  <a:pt x="3771354" y="0"/>
                </a:lnTo>
                <a:close/>
              </a:path>
            </a:pathLst>
          </a:custGeom>
          <a:blipFill>
            <a:blip r:embed="rId70">
              <a:extLst>
                <a:ext uri="{96DAC541-7B7A-43D3-8B79-37D633B846F1}">
                  <asvg:svgBlip xmlns:asvg="http://schemas.microsoft.com/office/drawing/2016/SVG/main" r:embed="rId71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14">
            <a:extLst>
              <a:ext uri="{FF2B5EF4-FFF2-40B4-BE49-F238E27FC236}">
                <a16:creationId xmlns:a16="http://schemas.microsoft.com/office/drawing/2014/main" id="{8EDF220E-CBCF-AF8A-F8D6-F817AD85A224}"/>
              </a:ext>
            </a:extLst>
          </p:cNvPr>
          <p:cNvSpPr/>
          <p:nvPr/>
        </p:nvSpPr>
        <p:spPr>
          <a:xfrm>
            <a:off x="832836" y="7884627"/>
            <a:ext cx="1108814" cy="993924"/>
          </a:xfrm>
          <a:custGeom>
            <a:avLst/>
            <a:gdLst/>
            <a:ahLst/>
            <a:cxnLst/>
            <a:rect l="l" t="t" r="r" b="b"/>
            <a:pathLst>
              <a:path w="1805189" h="1775855">
                <a:moveTo>
                  <a:pt x="0" y="0"/>
                </a:moveTo>
                <a:lnTo>
                  <a:pt x="1805189" y="0"/>
                </a:lnTo>
                <a:lnTo>
                  <a:pt x="1805189" y="1775855"/>
                </a:lnTo>
                <a:lnTo>
                  <a:pt x="0" y="1775855"/>
                </a:lnTo>
                <a:lnTo>
                  <a:pt x="0" y="0"/>
                </a:lnTo>
                <a:close/>
              </a:path>
            </a:pathLst>
          </a:custGeom>
          <a:blipFill>
            <a:blip r:embed="rId72">
              <a:extLst>
                <a:ext uri="{96DAC541-7B7A-43D3-8B79-37D633B846F1}">
                  <asvg:svgBlip xmlns:asvg="http://schemas.microsoft.com/office/drawing/2016/SVG/main" r:embed="rId73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16">
            <a:extLst>
              <a:ext uri="{FF2B5EF4-FFF2-40B4-BE49-F238E27FC236}">
                <a16:creationId xmlns:a16="http://schemas.microsoft.com/office/drawing/2014/main" id="{7C86DFE5-C63F-E641-2081-B45A7293CC23}"/>
              </a:ext>
            </a:extLst>
          </p:cNvPr>
          <p:cNvSpPr/>
          <p:nvPr/>
        </p:nvSpPr>
        <p:spPr>
          <a:xfrm>
            <a:off x="3231903" y="506755"/>
            <a:ext cx="1308591" cy="766252"/>
          </a:xfrm>
          <a:custGeom>
            <a:avLst/>
            <a:gdLst/>
            <a:ahLst/>
            <a:cxnLst/>
            <a:rect l="l" t="t" r="r" b="b"/>
            <a:pathLst>
              <a:path w="4114800" h="3708464">
                <a:moveTo>
                  <a:pt x="0" y="0"/>
                </a:moveTo>
                <a:lnTo>
                  <a:pt x="4114800" y="0"/>
                </a:lnTo>
                <a:lnTo>
                  <a:pt x="4114800" y="3708464"/>
                </a:lnTo>
                <a:lnTo>
                  <a:pt x="0" y="3708464"/>
                </a:lnTo>
                <a:lnTo>
                  <a:pt x="0" y="0"/>
                </a:lnTo>
                <a:close/>
              </a:path>
            </a:pathLst>
          </a:custGeom>
          <a:blipFill>
            <a:blip r:embed="rId74">
              <a:extLst>
                <a:ext uri="{96DAC541-7B7A-43D3-8B79-37D633B846F1}">
                  <asvg:svgBlip xmlns:asvg="http://schemas.microsoft.com/office/drawing/2016/SVG/main" r:embed="rId75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17">
            <a:extLst>
              <a:ext uri="{FF2B5EF4-FFF2-40B4-BE49-F238E27FC236}">
                <a16:creationId xmlns:a16="http://schemas.microsoft.com/office/drawing/2014/main" id="{99F2F123-975F-B5C4-2520-810548CF8991}"/>
              </a:ext>
            </a:extLst>
          </p:cNvPr>
          <p:cNvSpPr/>
          <p:nvPr/>
        </p:nvSpPr>
        <p:spPr>
          <a:xfrm>
            <a:off x="6378782" y="5543241"/>
            <a:ext cx="1219200" cy="1102326"/>
          </a:xfrm>
          <a:custGeom>
            <a:avLst/>
            <a:gdLst/>
            <a:ahLst/>
            <a:cxnLst/>
            <a:rect l="l" t="t" r="r" b="b"/>
            <a:pathLst>
              <a:path w="4114800" h="3847338">
                <a:moveTo>
                  <a:pt x="0" y="0"/>
                </a:moveTo>
                <a:lnTo>
                  <a:pt x="4114800" y="0"/>
                </a:lnTo>
                <a:lnTo>
                  <a:pt x="4114800" y="3847338"/>
                </a:lnTo>
                <a:lnTo>
                  <a:pt x="0" y="3847338"/>
                </a:lnTo>
                <a:lnTo>
                  <a:pt x="0" y="0"/>
                </a:lnTo>
                <a:close/>
              </a:path>
            </a:pathLst>
          </a:custGeom>
          <a:blipFill>
            <a:blip r:embed="rId76">
              <a:extLst>
                <a:ext uri="{96DAC541-7B7A-43D3-8B79-37D633B846F1}">
                  <asvg:svgBlip xmlns:asvg="http://schemas.microsoft.com/office/drawing/2016/SVG/main" r:embed="rId7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2" name="Freeform 16">
            <a:extLst>
              <a:ext uri="{FF2B5EF4-FFF2-40B4-BE49-F238E27FC236}">
                <a16:creationId xmlns:a16="http://schemas.microsoft.com/office/drawing/2014/main" id="{F5561F70-0834-88C0-5C72-BCB921EE8D6C}"/>
              </a:ext>
            </a:extLst>
          </p:cNvPr>
          <p:cNvSpPr/>
          <p:nvPr/>
        </p:nvSpPr>
        <p:spPr>
          <a:xfrm>
            <a:off x="4356024" y="6663457"/>
            <a:ext cx="1493723" cy="1252660"/>
          </a:xfrm>
          <a:custGeom>
            <a:avLst/>
            <a:gdLst/>
            <a:ahLst/>
            <a:cxnLst/>
            <a:rect l="l" t="t" r="r" b="b"/>
            <a:pathLst>
              <a:path w="4114800" h="3631311">
                <a:moveTo>
                  <a:pt x="0" y="0"/>
                </a:moveTo>
                <a:lnTo>
                  <a:pt x="4114800" y="0"/>
                </a:lnTo>
                <a:lnTo>
                  <a:pt x="4114800" y="3631311"/>
                </a:lnTo>
                <a:lnTo>
                  <a:pt x="0" y="3631311"/>
                </a:lnTo>
                <a:lnTo>
                  <a:pt x="0" y="0"/>
                </a:lnTo>
                <a:close/>
              </a:path>
            </a:pathLst>
          </a:custGeom>
          <a:blipFill>
            <a:blip r:embed="rId78">
              <a:extLst>
                <a:ext uri="{96DAC541-7B7A-43D3-8B79-37D633B846F1}">
                  <asvg:svgBlip xmlns:asvg="http://schemas.microsoft.com/office/drawing/2016/SVG/main" r:embed="rId79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17">
            <a:extLst>
              <a:ext uri="{FF2B5EF4-FFF2-40B4-BE49-F238E27FC236}">
                <a16:creationId xmlns:a16="http://schemas.microsoft.com/office/drawing/2014/main" id="{91282AD8-0814-34E2-F534-B20C8FA77F02}"/>
              </a:ext>
            </a:extLst>
          </p:cNvPr>
          <p:cNvSpPr/>
          <p:nvPr/>
        </p:nvSpPr>
        <p:spPr>
          <a:xfrm>
            <a:off x="4624737" y="506755"/>
            <a:ext cx="684948" cy="815145"/>
          </a:xfrm>
          <a:custGeom>
            <a:avLst/>
            <a:gdLst/>
            <a:ahLst/>
            <a:cxnLst/>
            <a:rect l="l" t="t" r="r" b="b"/>
            <a:pathLst>
              <a:path w="2972943" h="4114800">
                <a:moveTo>
                  <a:pt x="0" y="0"/>
                </a:moveTo>
                <a:lnTo>
                  <a:pt x="2972943" y="0"/>
                </a:lnTo>
                <a:lnTo>
                  <a:pt x="2972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0">
              <a:extLst>
                <a:ext uri="{96DAC541-7B7A-43D3-8B79-37D633B846F1}">
                  <asvg:svgBlip xmlns:asvg="http://schemas.microsoft.com/office/drawing/2016/SVG/main" r:embed="rId81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16">
            <a:extLst>
              <a:ext uri="{FF2B5EF4-FFF2-40B4-BE49-F238E27FC236}">
                <a16:creationId xmlns:a16="http://schemas.microsoft.com/office/drawing/2014/main" id="{6D25C62D-5E17-8E95-04D1-E48536B5BAB1}"/>
              </a:ext>
            </a:extLst>
          </p:cNvPr>
          <p:cNvSpPr/>
          <p:nvPr/>
        </p:nvSpPr>
        <p:spPr>
          <a:xfrm>
            <a:off x="2616902" y="5148797"/>
            <a:ext cx="2377203" cy="1058081"/>
          </a:xfrm>
          <a:custGeom>
            <a:avLst/>
            <a:gdLst/>
            <a:ahLst/>
            <a:cxnLst/>
            <a:rect l="l" t="t" r="r" b="b"/>
            <a:pathLst>
              <a:path w="6270999" h="2947370">
                <a:moveTo>
                  <a:pt x="0" y="0"/>
                </a:moveTo>
                <a:lnTo>
                  <a:pt x="6270999" y="0"/>
                </a:lnTo>
                <a:lnTo>
                  <a:pt x="6270999" y="2947370"/>
                </a:lnTo>
                <a:lnTo>
                  <a:pt x="0" y="2947370"/>
                </a:lnTo>
                <a:lnTo>
                  <a:pt x="0" y="0"/>
                </a:lnTo>
                <a:close/>
              </a:path>
            </a:pathLst>
          </a:custGeom>
          <a:blipFill>
            <a:blip r:embed="rId82">
              <a:extLst>
                <a:ext uri="{96DAC541-7B7A-43D3-8B79-37D633B846F1}">
                  <asvg:svgBlip xmlns:asvg="http://schemas.microsoft.com/office/drawing/2016/SVG/main" r:embed="rId83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16">
            <a:extLst>
              <a:ext uri="{FF2B5EF4-FFF2-40B4-BE49-F238E27FC236}">
                <a16:creationId xmlns:a16="http://schemas.microsoft.com/office/drawing/2014/main" id="{38B59F74-DBAF-E6C9-B6CA-B2A7328B5673}"/>
              </a:ext>
            </a:extLst>
          </p:cNvPr>
          <p:cNvSpPr/>
          <p:nvPr/>
        </p:nvSpPr>
        <p:spPr>
          <a:xfrm>
            <a:off x="4793627" y="7978304"/>
            <a:ext cx="1422811" cy="1133503"/>
          </a:xfrm>
          <a:custGeom>
            <a:avLst/>
            <a:gdLst/>
            <a:ahLst/>
            <a:cxnLst/>
            <a:rect l="l" t="t" r="r" b="b"/>
            <a:pathLst>
              <a:path w="4114800" h="3857625">
                <a:moveTo>
                  <a:pt x="0" y="0"/>
                </a:moveTo>
                <a:lnTo>
                  <a:pt x="4114800" y="0"/>
                </a:lnTo>
                <a:lnTo>
                  <a:pt x="4114800" y="3857624"/>
                </a:lnTo>
                <a:lnTo>
                  <a:pt x="0" y="3857624"/>
                </a:lnTo>
                <a:lnTo>
                  <a:pt x="0" y="0"/>
                </a:lnTo>
                <a:close/>
              </a:path>
            </a:pathLst>
          </a:custGeom>
          <a:blipFill>
            <a:blip r:embed="rId84">
              <a:extLst>
                <a:ext uri="{96DAC541-7B7A-43D3-8B79-37D633B846F1}">
                  <asvg:svgBlip xmlns:asvg="http://schemas.microsoft.com/office/drawing/2016/SVG/main" r:embed="rId85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16">
            <a:extLst>
              <a:ext uri="{FF2B5EF4-FFF2-40B4-BE49-F238E27FC236}">
                <a16:creationId xmlns:a16="http://schemas.microsoft.com/office/drawing/2014/main" id="{6D4F8E90-B4C3-2820-4E13-1800F554D11A}"/>
              </a:ext>
            </a:extLst>
          </p:cNvPr>
          <p:cNvSpPr/>
          <p:nvPr/>
        </p:nvSpPr>
        <p:spPr>
          <a:xfrm>
            <a:off x="6497063" y="6817963"/>
            <a:ext cx="1013417" cy="1488267"/>
          </a:xfrm>
          <a:custGeom>
            <a:avLst/>
            <a:gdLst/>
            <a:ahLst/>
            <a:cxnLst/>
            <a:rect l="l" t="t" r="r" b="b"/>
            <a:pathLst>
              <a:path w="2803208" h="4114800">
                <a:moveTo>
                  <a:pt x="0" y="0"/>
                </a:moveTo>
                <a:lnTo>
                  <a:pt x="2803208" y="0"/>
                </a:lnTo>
                <a:lnTo>
                  <a:pt x="2803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6">
              <a:extLst>
                <a:ext uri="{96DAC541-7B7A-43D3-8B79-37D633B846F1}">
                  <asvg:svgBlip xmlns:asvg="http://schemas.microsoft.com/office/drawing/2016/SVG/main" r:embed="rId87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16">
            <a:extLst>
              <a:ext uri="{FF2B5EF4-FFF2-40B4-BE49-F238E27FC236}">
                <a16:creationId xmlns:a16="http://schemas.microsoft.com/office/drawing/2014/main" id="{DA0A4548-7CCC-B374-A196-5217508F96B1}"/>
              </a:ext>
            </a:extLst>
          </p:cNvPr>
          <p:cNvSpPr/>
          <p:nvPr/>
        </p:nvSpPr>
        <p:spPr>
          <a:xfrm>
            <a:off x="5145407" y="3762810"/>
            <a:ext cx="1030975" cy="1199805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8">
              <a:extLst>
                <a:ext uri="{96DAC541-7B7A-43D3-8B79-37D633B846F1}">
                  <asvg:svgBlip xmlns:asvg="http://schemas.microsoft.com/office/drawing/2016/SVG/main" r:embed="rId8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4013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442</Words>
  <Application>Microsoft Office PowerPoint</Application>
  <PresentationFormat>Custom</PresentationFormat>
  <Paragraphs>49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Inter</vt:lpstr>
      <vt:lpstr>Cambria</vt:lpstr>
      <vt:lpstr>Calibri</vt:lpstr>
      <vt:lpstr>Agrandir Bold</vt:lpstr>
      <vt:lpstr>Arial</vt:lpstr>
      <vt:lpstr>Agrandir</vt:lpstr>
      <vt:lpstr>Inter Bold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Volunteer Recruitment Flyer</dc:title>
  <dc:creator>Vazquez,Allegra</dc:creator>
  <cp:lastModifiedBy>Vazquez,Allegra</cp:lastModifiedBy>
  <cp:revision>13</cp:revision>
  <dcterms:created xsi:type="dcterms:W3CDTF">2006-08-16T00:00:00Z</dcterms:created>
  <dcterms:modified xsi:type="dcterms:W3CDTF">2023-09-12T00:15:18Z</dcterms:modified>
  <dc:identifier>DAFuKOuG31I</dc:identifier>
</cp:coreProperties>
</file>