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9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305" r:id="rId40"/>
    <p:sldId id="306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806E0-5DB3-4478-B1F5-645A435EE5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C47FA-DD37-4A72-BC04-19B1CD1231EF}">
      <dgm:prSet phldrT="[Text]"/>
      <dgm:spPr/>
      <dgm:t>
        <a:bodyPr/>
        <a:lstStyle/>
        <a:p>
          <a:r>
            <a:rPr lang="en-US" dirty="0" smtClean="0"/>
            <a:t>Overall Awards - $314M. 11%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dirty="0" smtClean="0"/>
            <a:t> over FY16</a:t>
          </a:r>
          <a:endParaRPr lang="en-US" dirty="0"/>
        </a:p>
      </dgm:t>
    </dgm:pt>
    <dgm:pt modelId="{A97C8BB8-07E1-45C1-8B7C-06D59ABAE32E}" type="parTrans" cxnId="{19AD0790-0687-4FB9-9AA2-47813EA5EAF9}">
      <dgm:prSet/>
      <dgm:spPr/>
      <dgm:t>
        <a:bodyPr/>
        <a:lstStyle/>
        <a:p>
          <a:endParaRPr lang="en-US"/>
        </a:p>
      </dgm:t>
    </dgm:pt>
    <dgm:pt modelId="{231B900C-7707-4997-8A86-9E7DDBF581F0}" type="sibTrans" cxnId="{19AD0790-0687-4FB9-9AA2-47813EA5EAF9}">
      <dgm:prSet/>
      <dgm:spPr/>
      <dgm:t>
        <a:bodyPr/>
        <a:lstStyle/>
        <a:p>
          <a:endParaRPr lang="en-US"/>
        </a:p>
      </dgm:t>
    </dgm:pt>
    <dgm:pt modelId="{B0BF4B8F-0614-437E-AB64-32C89D03BF0B}">
      <dgm:prSet phldrT="[Text]"/>
      <dgm:spPr/>
      <dgm:t>
        <a:bodyPr/>
        <a:lstStyle/>
        <a:p>
          <a:r>
            <a:rPr lang="en-US" dirty="0" smtClean="0"/>
            <a:t>Federal Awards - $247M. 15.8%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dirty="0" smtClean="0"/>
            <a:t> over FY16</a:t>
          </a:r>
          <a:endParaRPr lang="en-US" dirty="0"/>
        </a:p>
      </dgm:t>
    </dgm:pt>
    <dgm:pt modelId="{DC852A29-FAAE-4829-9569-9889039E6A5C}" type="parTrans" cxnId="{EDBDA5E3-14FF-44CA-9136-39B072CB347E}">
      <dgm:prSet/>
      <dgm:spPr/>
      <dgm:t>
        <a:bodyPr/>
        <a:lstStyle/>
        <a:p>
          <a:endParaRPr lang="en-US"/>
        </a:p>
      </dgm:t>
    </dgm:pt>
    <dgm:pt modelId="{5B8FEAE5-46C1-4FFD-8822-48DB71BB8642}" type="sibTrans" cxnId="{EDBDA5E3-14FF-44CA-9136-39B072CB347E}">
      <dgm:prSet/>
      <dgm:spPr/>
      <dgm:t>
        <a:bodyPr/>
        <a:lstStyle/>
        <a:p>
          <a:endParaRPr lang="en-US"/>
        </a:p>
      </dgm:t>
    </dgm:pt>
    <dgm:pt modelId="{5A64CFBC-78A0-4F56-B839-41DFAAD43DB3}">
      <dgm:prSet phldrT="[Text]"/>
      <dgm:spPr/>
      <dgm:t>
        <a:bodyPr/>
        <a:lstStyle/>
        <a:p>
          <a:r>
            <a:rPr lang="en-US" dirty="0" smtClean="0"/>
            <a:t>Awards for New Projects - $153M. 17.8%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dirty="0" smtClean="0"/>
            <a:t> over FY16</a:t>
          </a:r>
          <a:endParaRPr lang="en-US" dirty="0"/>
        </a:p>
      </dgm:t>
    </dgm:pt>
    <dgm:pt modelId="{A2EA2E05-248D-4C85-8E13-750ACD643771}" type="parTrans" cxnId="{03E7FA3C-A690-4C30-9B66-8BE3D5BFE7F2}">
      <dgm:prSet/>
      <dgm:spPr/>
      <dgm:t>
        <a:bodyPr/>
        <a:lstStyle/>
        <a:p>
          <a:endParaRPr lang="en-US"/>
        </a:p>
      </dgm:t>
    </dgm:pt>
    <dgm:pt modelId="{25E94593-C3CB-4696-A925-3A9329288F1A}" type="sibTrans" cxnId="{03E7FA3C-A690-4C30-9B66-8BE3D5BFE7F2}">
      <dgm:prSet/>
      <dgm:spPr/>
      <dgm:t>
        <a:bodyPr/>
        <a:lstStyle/>
        <a:p>
          <a:endParaRPr lang="en-US"/>
        </a:p>
      </dgm:t>
    </dgm:pt>
    <dgm:pt modelId="{E0320481-631F-46BF-80C6-0998E18AD666}">
      <dgm:prSet phldrT="[Text]"/>
      <dgm:spPr/>
      <dgm:t>
        <a:bodyPr/>
        <a:lstStyle/>
        <a:p>
          <a:r>
            <a:rPr lang="en-US" dirty="0" smtClean="0"/>
            <a:t>Proposals Sent – 2,309 ($1,316M.) 3.9% (47.9%)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dirty="0" smtClean="0"/>
            <a:t> over FY16</a:t>
          </a:r>
          <a:endParaRPr lang="en-US" dirty="0"/>
        </a:p>
      </dgm:t>
    </dgm:pt>
    <dgm:pt modelId="{DA7D4CE7-CE84-41DE-92CB-EE45BE7E282B}" type="parTrans" cxnId="{C7FD2AFC-C798-4F69-A1DC-9C28968E44FF}">
      <dgm:prSet/>
      <dgm:spPr/>
      <dgm:t>
        <a:bodyPr/>
        <a:lstStyle/>
        <a:p>
          <a:endParaRPr lang="en-US"/>
        </a:p>
      </dgm:t>
    </dgm:pt>
    <dgm:pt modelId="{9BC70EA6-A0F4-4B49-9FF6-4936FFE7561B}" type="sibTrans" cxnId="{C7FD2AFC-C798-4F69-A1DC-9C28968E44FF}">
      <dgm:prSet/>
      <dgm:spPr/>
      <dgm:t>
        <a:bodyPr/>
        <a:lstStyle/>
        <a:p>
          <a:endParaRPr lang="en-US"/>
        </a:p>
      </dgm:t>
    </dgm:pt>
    <dgm:pt modelId="{2A57BD35-F3C5-41CD-80FC-7BB6EA04817D}">
      <dgm:prSet phldrT="[Text]"/>
      <dgm:spPr/>
      <dgm:t>
        <a:bodyPr/>
        <a:lstStyle/>
        <a:p>
          <a:r>
            <a:rPr lang="en-US" dirty="0" smtClean="0"/>
            <a:t>Expenditures - $338M. 1.8%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dirty="0" smtClean="0"/>
            <a:t> over FY16</a:t>
          </a:r>
          <a:endParaRPr lang="en-US" dirty="0"/>
        </a:p>
      </dgm:t>
    </dgm:pt>
    <dgm:pt modelId="{BA101DC0-EC08-409C-8F9B-AADB01EF5D6B}" type="parTrans" cxnId="{7690B8E8-DC9C-485C-A83E-3FFAF00A2FA2}">
      <dgm:prSet/>
      <dgm:spPr/>
      <dgm:t>
        <a:bodyPr/>
        <a:lstStyle/>
        <a:p>
          <a:endParaRPr lang="en-US"/>
        </a:p>
      </dgm:t>
    </dgm:pt>
    <dgm:pt modelId="{7FB7CB99-65EB-4739-9BF6-3C33E329B653}" type="sibTrans" cxnId="{7690B8E8-DC9C-485C-A83E-3FFAF00A2FA2}">
      <dgm:prSet/>
      <dgm:spPr/>
      <dgm:t>
        <a:bodyPr/>
        <a:lstStyle/>
        <a:p>
          <a:endParaRPr lang="en-US"/>
        </a:p>
      </dgm:t>
    </dgm:pt>
    <dgm:pt modelId="{F0789D9A-0092-454E-9F95-96E85BAB48ED}" type="pres">
      <dgm:prSet presAssocID="{C90806E0-5DB3-4478-B1F5-645A435EE5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A0D287-3F46-4147-A64D-7AE3274719F2}" type="pres">
      <dgm:prSet presAssocID="{4B3C47FA-DD37-4A72-BC04-19B1CD1231EF}" presName="parentLin" presStyleCnt="0"/>
      <dgm:spPr/>
    </dgm:pt>
    <dgm:pt modelId="{296F702B-2F05-4039-8EAD-CE60FAEFC86D}" type="pres">
      <dgm:prSet presAssocID="{4B3C47FA-DD37-4A72-BC04-19B1CD1231E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DFD3D19-8067-463B-AF31-87BE891023E6}" type="pres">
      <dgm:prSet presAssocID="{4B3C47FA-DD37-4A72-BC04-19B1CD1231E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254D9-686B-4FEB-994A-5415F0E222A7}" type="pres">
      <dgm:prSet presAssocID="{4B3C47FA-DD37-4A72-BC04-19B1CD1231EF}" presName="negativeSpace" presStyleCnt="0"/>
      <dgm:spPr/>
    </dgm:pt>
    <dgm:pt modelId="{1610707F-4C1B-4962-8A35-6EE7C9E0EEDC}" type="pres">
      <dgm:prSet presAssocID="{4B3C47FA-DD37-4A72-BC04-19B1CD1231EF}" presName="childText" presStyleLbl="conFgAcc1" presStyleIdx="0" presStyleCnt="5">
        <dgm:presLayoutVars>
          <dgm:bulletEnabled val="1"/>
        </dgm:presLayoutVars>
      </dgm:prSet>
      <dgm:spPr/>
    </dgm:pt>
    <dgm:pt modelId="{CFD3D0FF-C3CC-4880-AAC7-96BC642E9FA5}" type="pres">
      <dgm:prSet presAssocID="{231B900C-7707-4997-8A86-9E7DDBF581F0}" presName="spaceBetweenRectangles" presStyleCnt="0"/>
      <dgm:spPr/>
    </dgm:pt>
    <dgm:pt modelId="{F0E67250-BB1C-4FB2-A51A-02A7D583CF7E}" type="pres">
      <dgm:prSet presAssocID="{B0BF4B8F-0614-437E-AB64-32C89D03BF0B}" presName="parentLin" presStyleCnt="0"/>
      <dgm:spPr/>
    </dgm:pt>
    <dgm:pt modelId="{B4B11DC7-D90D-4991-84F2-6D50EF763F85}" type="pres">
      <dgm:prSet presAssocID="{B0BF4B8F-0614-437E-AB64-32C89D03BF0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21491C1-A119-40D3-B348-D76A6C54F80A}" type="pres">
      <dgm:prSet presAssocID="{B0BF4B8F-0614-437E-AB64-32C89D03BF0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02E58-CE90-443B-A142-B9933350D617}" type="pres">
      <dgm:prSet presAssocID="{B0BF4B8F-0614-437E-AB64-32C89D03BF0B}" presName="negativeSpace" presStyleCnt="0"/>
      <dgm:spPr/>
    </dgm:pt>
    <dgm:pt modelId="{04FD94CE-C564-42A7-9BB2-4286B77533AA}" type="pres">
      <dgm:prSet presAssocID="{B0BF4B8F-0614-437E-AB64-32C89D03BF0B}" presName="childText" presStyleLbl="conFgAcc1" presStyleIdx="1" presStyleCnt="5">
        <dgm:presLayoutVars>
          <dgm:bulletEnabled val="1"/>
        </dgm:presLayoutVars>
      </dgm:prSet>
      <dgm:spPr/>
    </dgm:pt>
    <dgm:pt modelId="{5AA73388-EE3B-4323-9F25-2D87FB60F50E}" type="pres">
      <dgm:prSet presAssocID="{5B8FEAE5-46C1-4FFD-8822-48DB71BB8642}" presName="spaceBetweenRectangles" presStyleCnt="0"/>
      <dgm:spPr/>
    </dgm:pt>
    <dgm:pt modelId="{1B697CF7-8007-40F1-A12C-E25A321F4164}" type="pres">
      <dgm:prSet presAssocID="{5A64CFBC-78A0-4F56-B839-41DFAAD43DB3}" presName="parentLin" presStyleCnt="0"/>
      <dgm:spPr/>
    </dgm:pt>
    <dgm:pt modelId="{FD35FE02-46D6-424C-94BC-362591126D8C}" type="pres">
      <dgm:prSet presAssocID="{5A64CFBC-78A0-4F56-B839-41DFAAD43DB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AD98211-3643-4E5E-B71F-7C5F9E3213B0}" type="pres">
      <dgm:prSet presAssocID="{5A64CFBC-78A0-4F56-B839-41DFAAD43DB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3ACEE-2FF1-4CF0-8AFA-6D5F4B701942}" type="pres">
      <dgm:prSet presAssocID="{5A64CFBC-78A0-4F56-B839-41DFAAD43DB3}" presName="negativeSpace" presStyleCnt="0"/>
      <dgm:spPr/>
    </dgm:pt>
    <dgm:pt modelId="{89EFB1FC-8DE0-4417-9B72-5842D480919D}" type="pres">
      <dgm:prSet presAssocID="{5A64CFBC-78A0-4F56-B839-41DFAAD43DB3}" presName="childText" presStyleLbl="conFgAcc1" presStyleIdx="2" presStyleCnt="5">
        <dgm:presLayoutVars>
          <dgm:bulletEnabled val="1"/>
        </dgm:presLayoutVars>
      </dgm:prSet>
      <dgm:spPr/>
    </dgm:pt>
    <dgm:pt modelId="{F31EBA4F-6CE5-4602-B929-9C1931585143}" type="pres">
      <dgm:prSet presAssocID="{25E94593-C3CB-4696-A925-3A9329288F1A}" presName="spaceBetweenRectangles" presStyleCnt="0"/>
      <dgm:spPr/>
    </dgm:pt>
    <dgm:pt modelId="{3A4B38B3-A8D4-43C8-A9A0-85554A0614A1}" type="pres">
      <dgm:prSet presAssocID="{E0320481-631F-46BF-80C6-0998E18AD666}" presName="parentLin" presStyleCnt="0"/>
      <dgm:spPr/>
    </dgm:pt>
    <dgm:pt modelId="{569A2FE9-F793-4152-B713-6B8E18FE38E9}" type="pres">
      <dgm:prSet presAssocID="{E0320481-631F-46BF-80C6-0998E18AD666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98E92A71-3907-4D0A-9AAA-190E5FFC7D3A}" type="pres">
      <dgm:prSet presAssocID="{E0320481-631F-46BF-80C6-0998E18AD66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FA318-1204-4D48-94C1-4CE01891D6B8}" type="pres">
      <dgm:prSet presAssocID="{E0320481-631F-46BF-80C6-0998E18AD666}" presName="negativeSpace" presStyleCnt="0"/>
      <dgm:spPr/>
    </dgm:pt>
    <dgm:pt modelId="{7A0AFEAF-EE71-4007-BEA9-D0BF6089262E}" type="pres">
      <dgm:prSet presAssocID="{E0320481-631F-46BF-80C6-0998E18AD666}" presName="childText" presStyleLbl="conFgAcc1" presStyleIdx="3" presStyleCnt="5">
        <dgm:presLayoutVars>
          <dgm:bulletEnabled val="1"/>
        </dgm:presLayoutVars>
      </dgm:prSet>
      <dgm:spPr/>
    </dgm:pt>
    <dgm:pt modelId="{E3988550-6D38-4544-9430-3BC60B437E15}" type="pres">
      <dgm:prSet presAssocID="{9BC70EA6-A0F4-4B49-9FF6-4936FFE7561B}" presName="spaceBetweenRectangles" presStyleCnt="0"/>
      <dgm:spPr/>
    </dgm:pt>
    <dgm:pt modelId="{CE778692-C526-4D1C-84CA-28A95E8B8734}" type="pres">
      <dgm:prSet presAssocID="{2A57BD35-F3C5-41CD-80FC-7BB6EA04817D}" presName="parentLin" presStyleCnt="0"/>
      <dgm:spPr/>
    </dgm:pt>
    <dgm:pt modelId="{7E67BA59-CA4A-4E53-B936-B2C22069CB4C}" type="pres">
      <dgm:prSet presAssocID="{2A57BD35-F3C5-41CD-80FC-7BB6EA04817D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B963497-D62E-432B-BCC0-DD3533BC71BA}" type="pres">
      <dgm:prSet presAssocID="{2A57BD35-F3C5-41CD-80FC-7BB6EA04817D}" presName="parentText" presStyleLbl="node1" presStyleIdx="4" presStyleCnt="5" custLinFactNeighborX="-3162" custLinFactNeighborY="44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0D354-2ABC-425F-828B-140339D21203}" type="pres">
      <dgm:prSet presAssocID="{2A57BD35-F3C5-41CD-80FC-7BB6EA04817D}" presName="negativeSpace" presStyleCnt="0"/>
      <dgm:spPr/>
    </dgm:pt>
    <dgm:pt modelId="{94C73FE4-9044-4A67-B5CD-D78220E12C6A}" type="pres">
      <dgm:prSet presAssocID="{2A57BD35-F3C5-41CD-80FC-7BB6EA04817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0F91BD8-0617-46CD-89EC-A428AF0F6049}" type="presOf" srcId="{C90806E0-5DB3-4478-B1F5-645A435EE5AB}" destId="{F0789D9A-0092-454E-9F95-96E85BAB48ED}" srcOrd="0" destOrd="0" presId="urn:microsoft.com/office/officeart/2005/8/layout/list1"/>
    <dgm:cxn modelId="{EDBDA5E3-14FF-44CA-9136-39B072CB347E}" srcId="{C90806E0-5DB3-4478-B1F5-645A435EE5AB}" destId="{B0BF4B8F-0614-437E-AB64-32C89D03BF0B}" srcOrd="1" destOrd="0" parTransId="{DC852A29-FAAE-4829-9569-9889039E6A5C}" sibTransId="{5B8FEAE5-46C1-4FFD-8822-48DB71BB8642}"/>
    <dgm:cxn modelId="{75C741E9-9014-40DF-AEF5-51F97AC21C7F}" type="presOf" srcId="{5A64CFBC-78A0-4F56-B839-41DFAAD43DB3}" destId="{FD35FE02-46D6-424C-94BC-362591126D8C}" srcOrd="0" destOrd="0" presId="urn:microsoft.com/office/officeart/2005/8/layout/list1"/>
    <dgm:cxn modelId="{7690B8E8-DC9C-485C-A83E-3FFAF00A2FA2}" srcId="{C90806E0-5DB3-4478-B1F5-645A435EE5AB}" destId="{2A57BD35-F3C5-41CD-80FC-7BB6EA04817D}" srcOrd="4" destOrd="0" parTransId="{BA101DC0-EC08-409C-8F9B-AADB01EF5D6B}" sibTransId="{7FB7CB99-65EB-4739-9BF6-3C33E329B653}"/>
    <dgm:cxn modelId="{5EAD5D58-8931-4C93-B784-3835CBE92B3A}" type="presOf" srcId="{E0320481-631F-46BF-80C6-0998E18AD666}" destId="{98E92A71-3907-4D0A-9AAA-190E5FFC7D3A}" srcOrd="1" destOrd="0" presId="urn:microsoft.com/office/officeart/2005/8/layout/list1"/>
    <dgm:cxn modelId="{C7FD2AFC-C798-4F69-A1DC-9C28968E44FF}" srcId="{C90806E0-5DB3-4478-B1F5-645A435EE5AB}" destId="{E0320481-631F-46BF-80C6-0998E18AD666}" srcOrd="3" destOrd="0" parTransId="{DA7D4CE7-CE84-41DE-92CB-EE45BE7E282B}" sibTransId="{9BC70EA6-A0F4-4B49-9FF6-4936FFE7561B}"/>
    <dgm:cxn modelId="{FBAFFBED-8D26-4770-999D-699FB4EF7371}" type="presOf" srcId="{2A57BD35-F3C5-41CD-80FC-7BB6EA04817D}" destId="{7E67BA59-CA4A-4E53-B936-B2C22069CB4C}" srcOrd="0" destOrd="0" presId="urn:microsoft.com/office/officeart/2005/8/layout/list1"/>
    <dgm:cxn modelId="{13834F15-558E-467D-A45F-77C32FC0F62D}" type="presOf" srcId="{4B3C47FA-DD37-4A72-BC04-19B1CD1231EF}" destId="{296F702B-2F05-4039-8EAD-CE60FAEFC86D}" srcOrd="0" destOrd="0" presId="urn:microsoft.com/office/officeart/2005/8/layout/list1"/>
    <dgm:cxn modelId="{EB8C55B1-95AD-4600-B3A1-A098E140ECBD}" type="presOf" srcId="{2A57BD35-F3C5-41CD-80FC-7BB6EA04817D}" destId="{DB963497-D62E-432B-BCC0-DD3533BC71BA}" srcOrd="1" destOrd="0" presId="urn:microsoft.com/office/officeart/2005/8/layout/list1"/>
    <dgm:cxn modelId="{19AD0790-0687-4FB9-9AA2-47813EA5EAF9}" srcId="{C90806E0-5DB3-4478-B1F5-645A435EE5AB}" destId="{4B3C47FA-DD37-4A72-BC04-19B1CD1231EF}" srcOrd="0" destOrd="0" parTransId="{A97C8BB8-07E1-45C1-8B7C-06D59ABAE32E}" sibTransId="{231B900C-7707-4997-8A86-9E7DDBF581F0}"/>
    <dgm:cxn modelId="{CFA518FA-14E3-4106-9E25-752FBCA305FA}" type="presOf" srcId="{E0320481-631F-46BF-80C6-0998E18AD666}" destId="{569A2FE9-F793-4152-B713-6B8E18FE38E9}" srcOrd="0" destOrd="0" presId="urn:microsoft.com/office/officeart/2005/8/layout/list1"/>
    <dgm:cxn modelId="{71DF2F04-6F96-4153-98C8-5E9E77864467}" type="presOf" srcId="{B0BF4B8F-0614-437E-AB64-32C89D03BF0B}" destId="{B4B11DC7-D90D-4991-84F2-6D50EF763F85}" srcOrd="0" destOrd="0" presId="urn:microsoft.com/office/officeart/2005/8/layout/list1"/>
    <dgm:cxn modelId="{58F6B441-C7A5-46BE-8282-9CFDC5456E45}" type="presOf" srcId="{4B3C47FA-DD37-4A72-BC04-19B1CD1231EF}" destId="{DDFD3D19-8067-463B-AF31-87BE891023E6}" srcOrd="1" destOrd="0" presId="urn:microsoft.com/office/officeart/2005/8/layout/list1"/>
    <dgm:cxn modelId="{03E7FA3C-A690-4C30-9B66-8BE3D5BFE7F2}" srcId="{C90806E0-5DB3-4478-B1F5-645A435EE5AB}" destId="{5A64CFBC-78A0-4F56-B839-41DFAAD43DB3}" srcOrd="2" destOrd="0" parTransId="{A2EA2E05-248D-4C85-8E13-750ACD643771}" sibTransId="{25E94593-C3CB-4696-A925-3A9329288F1A}"/>
    <dgm:cxn modelId="{ADE9CED3-93F2-43CC-AED3-34851F631B36}" type="presOf" srcId="{B0BF4B8F-0614-437E-AB64-32C89D03BF0B}" destId="{B21491C1-A119-40D3-B348-D76A6C54F80A}" srcOrd="1" destOrd="0" presId="urn:microsoft.com/office/officeart/2005/8/layout/list1"/>
    <dgm:cxn modelId="{CB4A3F22-CAEE-4587-8D3D-6AE1B76B5CAF}" type="presOf" srcId="{5A64CFBC-78A0-4F56-B839-41DFAAD43DB3}" destId="{0AD98211-3643-4E5E-B71F-7C5F9E3213B0}" srcOrd="1" destOrd="0" presId="urn:microsoft.com/office/officeart/2005/8/layout/list1"/>
    <dgm:cxn modelId="{FBB0D0A2-6606-49E1-845C-6FEB7A4993B2}" type="presParOf" srcId="{F0789D9A-0092-454E-9F95-96E85BAB48ED}" destId="{4EA0D287-3F46-4147-A64D-7AE3274719F2}" srcOrd="0" destOrd="0" presId="urn:microsoft.com/office/officeart/2005/8/layout/list1"/>
    <dgm:cxn modelId="{8D4B2EEF-5B9A-4840-B314-B9E4DC1F8D2C}" type="presParOf" srcId="{4EA0D287-3F46-4147-A64D-7AE3274719F2}" destId="{296F702B-2F05-4039-8EAD-CE60FAEFC86D}" srcOrd="0" destOrd="0" presId="urn:microsoft.com/office/officeart/2005/8/layout/list1"/>
    <dgm:cxn modelId="{021CFADE-1317-44B2-B414-E5615077EAE0}" type="presParOf" srcId="{4EA0D287-3F46-4147-A64D-7AE3274719F2}" destId="{DDFD3D19-8067-463B-AF31-87BE891023E6}" srcOrd="1" destOrd="0" presId="urn:microsoft.com/office/officeart/2005/8/layout/list1"/>
    <dgm:cxn modelId="{741352ED-BB85-4D54-B9F6-F1E7AFEB5E09}" type="presParOf" srcId="{F0789D9A-0092-454E-9F95-96E85BAB48ED}" destId="{EEE254D9-686B-4FEB-994A-5415F0E222A7}" srcOrd="1" destOrd="0" presId="urn:microsoft.com/office/officeart/2005/8/layout/list1"/>
    <dgm:cxn modelId="{6F1A61B8-300C-46CF-893D-1D2551103AD2}" type="presParOf" srcId="{F0789D9A-0092-454E-9F95-96E85BAB48ED}" destId="{1610707F-4C1B-4962-8A35-6EE7C9E0EEDC}" srcOrd="2" destOrd="0" presId="urn:microsoft.com/office/officeart/2005/8/layout/list1"/>
    <dgm:cxn modelId="{66AB47B1-3226-4B58-8AB8-3D4334B8B5F0}" type="presParOf" srcId="{F0789D9A-0092-454E-9F95-96E85BAB48ED}" destId="{CFD3D0FF-C3CC-4880-AAC7-96BC642E9FA5}" srcOrd="3" destOrd="0" presId="urn:microsoft.com/office/officeart/2005/8/layout/list1"/>
    <dgm:cxn modelId="{C07C2795-EEDD-4E08-B483-07533F3CB727}" type="presParOf" srcId="{F0789D9A-0092-454E-9F95-96E85BAB48ED}" destId="{F0E67250-BB1C-4FB2-A51A-02A7D583CF7E}" srcOrd="4" destOrd="0" presId="urn:microsoft.com/office/officeart/2005/8/layout/list1"/>
    <dgm:cxn modelId="{D1A0A980-1247-4823-B29A-6CC1DFA16CDE}" type="presParOf" srcId="{F0E67250-BB1C-4FB2-A51A-02A7D583CF7E}" destId="{B4B11DC7-D90D-4991-84F2-6D50EF763F85}" srcOrd="0" destOrd="0" presId="urn:microsoft.com/office/officeart/2005/8/layout/list1"/>
    <dgm:cxn modelId="{3B1F8CA8-97A9-4CAF-9D52-2D68077013A9}" type="presParOf" srcId="{F0E67250-BB1C-4FB2-A51A-02A7D583CF7E}" destId="{B21491C1-A119-40D3-B348-D76A6C54F80A}" srcOrd="1" destOrd="0" presId="urn:microsoft.com/office/officeart/2005/8/layout/list1"/>
    <dgm:cxn modelId="{E27BA20D-464A-4507-8B45-6BFCA3A56A89}" type="presParOf" srcId="{F0789D9A-0092-454E-9F95-96E85BAB48ED}" destId="{C3C02E58-CE90-443B-A142-B9933350D617}" srcOrd="5" destOrd="0" presId="urn:microsoft.com/office/officeart/2005/8/layout/list1"/>
    <dgm:cxn modelId="{2C61F412-E29F-46DA-948F-F5A99B8064C0}" type="presParOf" srcId="{F0789D9A-0092-454E-9F95-96E85BAB48ED}" destId="{04FD94CE-C564-42A7-9BB2-4286B77533AA}" srcOrd="6" destOrd="0" presId="urn:microsoft.com/office/officeart/2005/8/layout/list1"/>
    <dgm:cxn modelId="{8CE24C91-E68A-4CCF-B815-4F1AD211EEC6}" type="presParOf" srcId="{F0789D9A-0092-454E-9F95-96E85BAB48ED}" destId="{5AA73388-EE3B-4323-9F25-2D87FB60F50E}" srcOrd="7" destOrd="0" presId="urn:microsoft.com/office/officeart/2005/8/layout/list1"/>
    <dgm:cxn modelId="{3156873F-4D18-4DA2-AB47-A00BEA2014EC}" type="presParOf" srcId="{F0789D9A-0092-454E-9F95-96E85BAB48ED}" destId="{1B697CF7-8007-40F1-A12C-E25A321F4164}" srcOrd="8" destOrd="0" presId="urn:microsoft.com/office/officeart/2005/8/layout/list1"/>
    <dgm:cxn modelId="{3DEFBA4D-F040-4E24-8EE5-881702D5C9D7}" type="presParOf" srcId="{1B697CF7-8007-40F1-A12C-E25A321F4164}" destId="{FD35FE02-46D6-424C-94BC-362591126D8C}" srcOrd="0" destOrd="0" presId="urn:microsoft.com/office/officeart/2005/8/layout/list1"/>
    <dgm:cxn modelId="{C8319158-7FA4-41A6-A215-23DB0C229BE7}" type="presParOf" srcId="{1B697CF7-8007-40F1-A12C-E25A321F4164}" destId="{0AD98211-3643-4E5E-B71F-7C5F9E3213B0}" srcOrd="1" destOrd="0" presId="urn:microsoft.com/office/officeart/2005/8/layout/list1"/>
    <dgm:cxn modelId="{1C5B5781-6CAB-46FB-982E-7A98C06A7979}" type="presParOf" srcId="{F0789D9A-0092-454E-9F95-96E85BAB48ED}" destId="{D643ACEE-2FF1-4CF0-8AFA-6D5F4B701942}" srcOrd="9" destOrd="0" presId="urn:microsoft.com/office/officeart/2005/8/layout/list1"/>
    <dgm:cxn modelId="{01FC04C7-8F0D-4FC1-A477-8AA79CE56441}" type="presParOf" srcId="{F0789D9A-0092-454E-9F95-96E85BAB48ED}" destId="{89EFB1FC-8DE0-4417-9B72-5842D480919D}" srcOrd="10" destOrd="0" presId="urn:microsoft.com/office/officeart/2005/8/layout/list1"/>
    <dgm:cxn modelId="{FDA1EBF0-F47B-421B-986C-AA5D4CE8E23A}" type="presParOf" srcId="{F0789D9A-0092-454E-9F95-96E85BAB48ED}" destId="{F31EBA4F-6CE5-4602-B929-9C1931585143}" srcOrd="11" destOrd="0" presId="urn:microsoft.com/office/officeart/2005/8/layout/list1"/>
    <dgm:cxn modelId="{CC1F3C63-2B38-4CDF-A5FE-E825A2167966}" type="presParOf" srcId="{F0789D9A-0092-454E-9F95-96E85BAB48ED}" destId="{3A4B38B3-A8D4-43C8-A9A0-85554A0614A1}" srcOrd="12" destOrd="0" presId="urn:microsoft.com/office/officeart/2005/8/layout/list1"/>
    <dgm:cxn modelId="{F6FECF77-2201-4C08-ABFA-064E794AF9E8}" type="presParOf" srcId="{3A4B38B3-A8D4-43C8-A9A0-85554A0614A1}" destId="{569A2FE9-F793-4152-B713-6B8E18FE38E9}" srcOrd="0" destOrd="0" presId="urn:microsoft.com/office/officeart/2005/8/layout/list1"/>
    <dgm:cxn modelId="{7B9F0988-F322-42EE-9077-7BBF3834D712}" type="presParOf" srcId="{3A4B38B3-A8D4-43C8-A9A0-85554A0614A1}" destId="{98E92A71-3907-4D0A-9AAA-190E5FFC7D3A}" srcOrd="1" destOrd="0" presId="urn:microsoft.com/office/officeart/2005/8/layout/list1"/>
    <dgm:cxn modelId="{69DE94BF-2C4B-4352-BB09-340E58987ADD}" type="presParOf" srcId="{F0789D9A-0092-454E-9F95-96E85BAB48ED}" destId="{1FBFA318-1204-4D48-94C1-4CE01891D6B8}" srcOrd="13" destOrd="0" presId="urn:microsoft.com/office/officeart/2005/8/layout/list1"/>
    <dgm:cxn modelId="{9371DCDE-2976-4BD1-8CF3-786556C844D1}" type="presParOf" srcId="{F0789D9A-0092-454E-9F95-96E85BAB48ED}" destId="{7A0AFEAF-EE71-4007-BEA9-D0BF6089262E}" srcOrd="14" destOrd="0" presId="urn:microsoft.com/office/officeart/2005/8/layout/list1"/>
    <dgm:cxn modelId="{5B2E660C-0598-4454-9925-AEA8B395CCAE}" type="presParOf" srcId="{F0789D9A-0092-454E-9F95-96E85BAB48ED}" destId="{E3988550-6D38-4544-9430-3BC60B437E15}" srcOrd="15" destOrd="0" presId="urn:microsoft.com/office/officeart/2005/8/layout/list1"/>
    <dgm:cxn modelId="{3D05583B-9102-4952-A322-DEE66B21BA2F}" type="presParOf" srcId="{F0789D9A-0092-454E-9F95-96E85BAB48ED}" destId="{CE778692-C526-4D1C-84CA-28A95E8B8734}" srcOrd="16" destOrd="0" presId="urn:microsoft.com/office/officeart/2005/8/layout/list1"/>
    <dgm:cxn modelId="{AFD46AB2-9B65-4729-BC8D-B3FA9C0E450C}" type="presParOf" srcId="{CE778692-C526-4D1C-84CA-28A95E8B8734}" destId="{7E67BA59-CA4A-4E53-B936-B2C22069CB4C}" srcOrd="0" destOrd="0" presId="urn:microsoft.com/office/officeart/2005/8/layout/list1"/>
    <dgm:cxn modelId="{2FAD6F9E-34D8-43B4-B8D2-538E0D9916A7}" type="presParOf" srcId="{CE778692-C526-4D1C-84CA-28A95E8B8734}" destId="{DB963497-D62E-432B-BCC0-DD3533BC71BA}" srcOrd="1" destOrd="0" presId="urn:microsoft.com/office/officeart/2005/8/layout/list1"/>
    <dgm:cxn modelId="{65F3753A-7CFE-41F9-B1D0-413C03E96BE5}" type="presParOf" srcId="{F0789D9A-0092-454E-9F95-96E85BAB48ED}" destId="{4B90D354-2ABC-425F-828B-140339D21203}" srcOrd="17" destOrd="0" presId="urn:microsoft.com/office/officeart/2005/8/layout/list1"/>
    <dgm:cxn modelId="{CD235534-FDAF-4089-9601-5A755AC97364}" type="presParOf" srcId="{F0789D9A-0092-454E-9F95-96E85BAB48ED}" destId="{94C73FE4-9044-4A67-B5CD-D78220E12C6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0707F-4C1B-4962-8A35-6EE7C9E0EEDC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D3D19-8067-463B-AF31-87BE891023E6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Overall Awards - $314M. 11% </a:t>
          </a:r>
          <a:r>
            <a:rPr lang="en-US" sz="19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sz="1900" kern="1200" dirty="0" smtClean="0"/>
            <a:t> over FY16</a:t>
          </a:r>
          <a:endParaRPr lang="en-US" sz="1900" kern="1200" dirty="0"/>
        </a:p>
      </dsp:txBody>
      <dsp:txXfrm>
        <a:off x="553160" y="99749"/>
        <a:ext cx="7306160" cy="506120"/>
      </dsp:txXfrm>
    </dsp:sp>
    <dsp:sp modelId="{04FD94CE-C564-42A7-9BB2-4286B77533AA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491C1-A119-40D3-B348-D76A6C54F80A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Federal Awards - $247M. 15.8% </a:t>
          </a:r>
          <a:r>
            <a:rPr lang="en-US" sz="19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sz="1900" kern="1200" dirty="0" smtClean="0"/>
            <a:t> over FY16</a:t>
          </a:r>
          <a:endParaRPr lang="en-US" sz="1900" kern="1200" dirty="0"/>
        </a:p>
      </dsp:txBody>
      <dsp:txXfrm>
        <a:off x="553160" y="961589"/>
        <a:ext cx="7306160" cy="506120"/>
      </dsp:txXfrm>
    </dsp:sp>
    <dsp:sp modelId="{89EFB1FC-8DE0-4417-9B72-5842D480919D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98211-3643-4E5E-B71F-7C5F9E3213B0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Awards for New Projects - $153M. 17.8% </a:t>
          </a:r>
          <a:r>
            <a:rPr lang="en-US" sz="19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sz="1900" kern="1200" dirty="0" smtClean="0"/>
            <a:t> over FY16</a:t>
          </a:r>
          <a:endParaRPr lang="en-US" sz="1900" kern="1200" dirty="0"/>
        </a:p>
      </dsp:txBody>
      <dsp:txXfrm>
        <a:off x="553160" y="1823429"/>
        <a:ext cx="7306160" cy="506120"/>
      </dsp:txXfrm>
    </dsp:sp>
    <dsp:sp modelId="{7A0AFEAF-EE71-4007-BEA9-D0BF6089262E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92A71-3907-4D0A-9AAA-190E5FFC7D3A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Proposals Sent – 2,309 ($1,316M.) 3.9% (47.9%) </a:t>
          </a:r>
          <a:r>
            <a:rPr lang="en-US" sz="19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sz="1900" kern="1200" dirty="0" smtClean="0"/>
            <a:t> over FY16</a:t>
          </a:r>
          <a:endParaRPr lang="en-US" sz="1900" kern="1200" dirty="0"/>
        </a:p>
      </dsp:txBody>
      <dsp:txXfrm>
        <a:off x="553160" y="2685269"/>
        <a:ext cx="7306160" cy="506120"/>
      </dsp:txXfrm>
    </dsp:sp>
    <dsp:sp modelId="{94C73FE4-9044-4A67-B5CD-D78220E12C6A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63497-D62E-432B-BCC0-DD3533BC71BA}">
      <dsp:nvSpPr>
        <dsp:cNvPr id="0" name=""/>
        <dsp:cNvSpPr/>
      </dsp:nvSpPr>
      <dsp:spPr>
        <a:xfrm>
          <a:off x="509154" y="3544665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Expenditures - $338M. 1.8% </a:t>
          </a:r>
          <a:r>
            <a:rPr lang="en-US" sz="19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increase</a:t>
          </a:r>
          <a:r>
            <a:rPr lang="en-US" sz="1900" kern="1200" dirty="0" smtClean="0"/>
            <a:t> over FY16</a:t>
          </a:r>
          <a:endParaRPr lang="en-US" sz="1900" kern="1200" dirty="0"/>
        </a:p>
      </dsp:txBody>
      <dsp:txXfrm>
        <a:off x="536534" y="3572045"/>
        <a:ext cx="730616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0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6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1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A3FF-A3DE-4C66-8FB8-0023F600AF8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D791-5290-4D08-BC51-409E4F53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emf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85.emf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 2017 SPONSORED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ANNUAL REPORT OF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58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ENGINEERING, WALTER SCOTT, JR. (SCOE)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REQUESTED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05075"/>
            <a:ext cx="5157787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0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LIBERAL ARTS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57686" y="2618509"/>
            <a:ext cx="4721990" cy="357115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618509"/>
            <a:ext cx="5183188" cy="357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3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HEALTH AND HUMAN SCIENCES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5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9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NATURAL SCIENCES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REQUESTED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64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OTHER DIVISIONS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24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VETERINARY MEDICINE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6"/>
            <a:ext cx="5157787" cy="3684586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6"/>
            <a:ext cx="5183188" cy="368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68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ACTIVITY</a:t>
            </a:r>
            <a:br>
              <a:rPr lang="en-US" dirty="0" smtClean="0"/>
            </a:br>
            <a:r>
              <a:rPr lang="en-US" dirty="0" smtClean="0"/>
              <a:t>BY SPONSOR TYPE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NUMBER OF PROPOSALS 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AMOUNT REQUESTED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7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98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ACTIVITY</a:t>
            </a:r>
            <a:br>
              <a:rPr lang="en-US" dirty="0" smtClean="0"/>
            </a:br>
            <a:r>
              <a:rPr lang="en-US" dirty="0" smtClean="0"/>
              <a:t>BY SPONSOR TYPE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TOP TEN FEDERAL SPONSORS – NUMBER OF PROPOSALS 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TOP TEN FEDERAL SPONSORS – </a:t>
            </a:r>
            <a:r>
              <a:rPr lang="en-US" dirty="0" smtClean="0"/>
              <a:t>DOLLAR AMOUNT </a:t>
            </a:r>
            <a:r>
              <a:rPr lang="en-US" dirty="0"/>
              <a:t>OF PROPOSALS </a:t>
            </a:r>
            <a:r>
              <a:rPr lang="en-US" dirty="0" smtClean="0"/>
              <a:t>SENT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4"/>
            <a:ext cx="5183188" cy="3684587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05074"/>
            <a:ext cx="5157787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5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ACTIVITY</a:t>
            </a:r>
            <a:br>
              <a:rPr lang="en-US" dirty="0" smtClean="0"/>
            </a:br>
            <a:r>
              <a:rPr lang="en-US" dirty="0" smtClean="0"/>
              <a:t>BY SPONSOR TYPE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NUMBER OF PROPOSALS 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AMOUNT REQUESTED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65353" y="2505075"/>
            <a:ext cx="4706657" cy="368458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0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FY 2017 Award, Proposal and Expenditure Highlights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1532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78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ACTIVITY</a:t>
            </a:r>
            <a:br>
              <a:rPr lang="en-US" dirty="0" smtClean="0"/>
            </a:br>
            <a:r>
              <a:rPr lang="en-US" dirty="0" smtClean="0"/>
              <a:t>BY PROPOSAL TYPE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NUMBER OF PROPOSALS 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AMOUNT REQUESTED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5"/>
            <a:ext cx="5183188" cy="3684587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05075"/>
            <a:ext cx="5157787" cy="361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71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AWARDS (OBLIGATIONS) RECEIVED FROM </a:t>
            </a:r>
            <a:r>
              <a:rPr lang="en-US" sz="3600" dirty="0"/>
              <a:t>EXTERNAL </a:t>
            </a:r>
            <a:r>
              <a:rPr lang="en-US" sz="3600" dirty="0" smtClean="0"/>
              <a:t>SPONSORS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ALL </a:t>
            </a:r>
            <a:r>
              <a:rPr lang="en-US" sz="3600" dirty="0" smtClean="0"/>
              <a:t>UNITS, ALL TYPES </a:t>
            </a:r>
            <a:r>
              <a:rPr lang="en-US" sz="3600" dirty="0"/>
              <a:t>– NUMBER AND AMOUNT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29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7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AWARDS </a:t>
            </a:r>
            <a:r>
              <a:rPr lang="en-US" sz="3600" dirty="0" smtClean="0"/>
              <a:t>(OBLIGATIONS) RECEIVED </a:t>
            </a:r>
            <a:r>
              <a:rPr lang="en-US" sz="3600" dirty="0"/>
              <a:t>FROM EXTERNAL </a:t>
            </a:r>
            <a:r>
              <a:rPr lang="en-US" sz="3600" dirty="0" smtClean="0"/>
              <a:t>SPONSORS – AMOUNT AND PERCENT CHANGE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2051"/>
            <a:ext cx="10515600" cy="415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85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AWARDS </a:t>
            </a:r>
            <a:r>
              <a:rPr lang="en-US" dirty="0" smtClean="0"/>
              <a:t>(OBLIGATIONS)RECEIVED </a:t>
            </a:r>
            <a:r>
              <a:rPr lang="en-US" dirty="0"/>
              <a:t>FROM EXTERNAL SPONSORS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AWARDS BY SPONSOR CATEGORY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7" y="2505075"/>
            <a:ext cx="5157788" cy="3684588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AWARDS BY SPONSOR CATEGORY</a:t>
            </a:r>
          </a:p>
          <a:p>
            <a:pPr algn="ctr"/>
            <a:r>
              <a:rPr lang="en-US" dirty="0" smtClean="0"/>
              <a:t>FISCAL YEAR 2017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1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07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 SPONSORS BY SPONSOR CATEGORY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SPONSORS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NON-FEDERAL SPONSORS (OTHER THAN COLORADO OR INDUSTRY SOURCES)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9" y="2505075"/>
            <a:ext cx="5157786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75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TOP SPONSORS BY SPONSOR CATEGORY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/>
          <a:lstStyle/>
          <a:p>
            <a:pPr algn="ctr"/>
            <a:r>
              <a:rPr lang="en-US" dirty="0" smtClean="0"/>
              <a:t>COLORADO SPONSORS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INDUSTRY SPONSORS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5"/>
            <a:ext cx="5183188" cy="3684587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05076"/>
            <a:ext cx="5157787" cy="368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89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DIRECT RECIPIENT (DIRECT) VS SUBRECIPIENT (FLOW THRU)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FISCAL YEAR 2016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26387" y="2505075"/>
            <a:ext cx="4584589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FISCAL YEAR </a:t>
            </a:r>
            <a:r>
              <a:rPr lang="en-US" dirty="0" smtClean="0"/>
              <a:t>2017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1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38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EXTERNAL FUNDING BY COLLEGE </a:t>
            </a:r>
            <a:br>
              <a:rPr lang="en-US" dirty="0" smtClean="0"/>
            </a:br>
            <a:r>
              <a:rPr lang="en-US" dirty="0" smtClean="0"/>
              <a:t>FY 2016 AND FY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/>
              <a:t>FY </a:t>
            </a:r>
            <a:r>
              <a:rPr lang="en-US" sz="2000" dirty="0" smtClean="0"/>
              <a:t>2016 TOTAL AWARD (OBLIGATED) </a:t>
            </a:r>
            <a:r>
              <a:rPr lang="en-US" sz="2000" dirty="0"/>
              <a:t>AMOUNT </a:t>
            </a:r>
            <a:r>
              <a:rPr lang="en-US" sz="2000" dirty="0" smtClean="0"/>
              <a:t>$282M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FY 2017 TOTAL AWARD (OBLIGATED) AMOUNT $314M</a:t>
            </a:r>
            <a:endParaRPr lang="en-US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7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149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71698" y="37343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AVERAGE AWARD (OBLIGATED) AMOUNT – ALL SPONSORS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888" y="2319251"/>
            <a:ext cx="10515599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08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 OF PROJECTS WITH LARGE AWARD(OBLIGATION) SIZE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44436"/>
            <a:ext cx="10515600" cy="31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2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PROPOSALS SUBMITTED FOR EXTERNAL FUNDING </a:t>
            </a:r>
            <a:br>
              <a:rPr lang="en-US" dirty="0" smtClean="0"/>
            </a:br>
            <a:r>
              <a:rPr lang="en-US" dirty="0" smtClean="0"/>
              <a:t>ALL UNITS – NUMBER AND AMOUNT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54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4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AWARDS (OBLIGATIONS) RECEIVED BY COLLEGE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717518"/>
            <a:ext cx="5181600" cy="256755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717518"/>
            <a:ext cx="5181600" cy="256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72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AWARDS (OBLIGATIONS) RECEIVED BY THE COLLEGE OF AGRICULTURAL SCIENCES </a:t>
            </a:r>
            <a:br>
              <a:rPr lang="en-US" sz="3100" dirty="0" smtClean="0"/>
            </a:br>
            <a:r>
              <a:rPr lang="en-US" sz="3100" dirty="0" smtClean="0"/>
              <a:t>BY DEPARTMENT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437371"/>
            <a:ext cx="5181600" cy="312784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445684"/>
            <a:ext cx="5181600" cy="312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77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AWARDS (OBLIGATIONS) RECEIVED </a:t>
            </a:r>
            <a:r>
              <a:rPr lang="en-US" sz="4000" dirty="0"/>
              <a:t>BY THE COLLEGE OF </a:t>
            </a:r>
            <a:r>
              <a:rPr lang="en-US" sz="4000" dirty="0" smtClean="0"/>
              <a:t>BUSINESS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BY </a:t>
            </a:r>
            <a:r>
              <a:rPr lang="en-US" sz="4000" dirty="0"/>
              <a:t>DEPARTMENT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049353"/>
            <a:ext cx="5181600" cy="190388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3049353"/>
            <a:ext cx="5181600" cy="190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23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AWARDS (OBLIGATIONS)RECEIVED </a:t>
            </a:r>
            <a:r>
              <a:rPr lang="en-US" sz="2400" dirty="0">
                <a:solidFill>
                  <a:prstClr val="black"/>
                </a:solidFill>
              </a:rPr>
              <a:t>BY THE </a:t>
            </a:r>
            <a:r>
              <a:rPr lang="en-US" sz="2400" dirty="0" smtClean="0">
                <a:solidFill>
                  <a:prstClr val="black"/>
                </a:solidFill>
              </a:rPr>
              <a:t>WALTER SCOTT, JR. COLLEGE </a:t>
            </a:r>
            <a:r>
              <a:rPr lang="en-US" sz="2400" dirty="0">
                <a:solidFill>
                  <a:prstClr val="black"/>
                </a:solidFill>
              </a:rPr>
              <a:t>OF </a:t>
            </a:r>
            <a:r>
              <a:rPr lang="en-US" sz="2400" dirty="0" smtClean="0">
                <a:solidFill>
                  <a:prstClr val="black"/>
                </a:solidFill>
              </a:rPr>
              <a:t>ENGINEERING 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BY DEPARTMENT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7654"/>
            <a:ext cx="5181600" cy="228728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857654"/>
            <a:ext cx="5181600" cy="228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18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prstClr val="black"/>
                </a:solidFill>
              </a:rPr>
              <a:t>AWARDS (OBLIGATIONS) RECEIVED </a:t>
            </a:r>
            <a:r>
              <a:rPr lang="en-US" sz="2700" dirty="0">
                <a:solidFill>
                  <a:prstClr val="black"/>
                </a:solidFill>
              </a:rPr>
              <a:t>BY THE COLLEGE OF </a:t>
            </a:r>
            <a:r>
              <a:rPr lang="en-US" sz="2700" dirty="0" smtClean="0">
                <a:solidFill>
                  <a:prstClr val="black"/>
                </a:solidFill>
              </a:rPr>
              <a:t>HEALTH AND HUMAN SCIENCES 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700" dirty="0">
                <a:solidFill>
                  <a:prstClr val="black"/>
                </a:solidFill>
              </a:rPr>
              <a:t>BY DEPARTMENT</a:t>
            </a:r>
            <a:endParaRPr lang="en-US" sz="27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602894"/>
            <a:ext cx="5181600" cy="27968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602894"/>
            <a:ext cx="5181600" cy="27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425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700" dirty="0" smtClean="0">
                <a:solidFill>
                  <a:prstClr val="black"/>
                </a:solidFill>
              </a:rPr>
              <a:t>AWARDS (OBLIGATIONS) RECEIVED </a:t>
            </a:r>
            <a:r>
              <a:rPr lang="en-US" sz="2700" dirty="0">
                <a:solidFill>
                  <a:prstClr val="black"/>
                </a:solidFill>
              </a:rPr>
              <a:t>BY THE COLLEGE OF </a:t>
            </a:r>
            <a:r>
              <a:rPr lang="en-US" sz="2700" dirty="0" smtClean="0">
                <a:solidFill>
                  <a:prstClr val="black"/>
                </a:solidFill>
              </a:rPr>
              <a:t>LIBERAL ARTS 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700" dirty="0">
                <a:solidFill>
                  <a:prstClr val="black"/>
                </a:solidFill>
              </a:rPr>
              <a:t>BY DEPARTMENT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84830"/>
            <a:ext cx="5181600" cy="383292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84830"/>
            <a:ext cx="5181600" cy="383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298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AWARDS (OBLIGATIONS) </a:t>
            </a:r>
            <a:r>
              <a:rPr lang="en-US" sz="2400" dirty="0">
                <a:solidFill>
                  <a:prstClr val="black"/>
                </a:solidFill>
              </a:rPr>
              <a:t>RECEIVED BY THE </a:t>
            </a:r>
            <a:r>
              <a:rPr lang="en-US" sz="2400" dirty="0" smtClean="0">
                <a:solidFill>
                  <a:prstClr val="black"/>
                </a:solidFill>
              </a:rPr>
              <a:t>WARNER COLLEGE </a:t>
            </a:r>
            <a:r>
              <a:rPr lang="en-US" sz="2400" dirty="0">
                <a:solidFill>
                  <a:prstClr val="black"/>
                </a:solidFill>
              </a:rPr>
              <a:t>OF </a:t>
            </a:r>
            <a:r>
              <a:rPr lang="en-US" sz="2400" dirty="0" smtClean="0">
                <a:solidFill>
                  <a:prstClr val="black"/>
                </a:solidFill>
              </a:rPr>
              <a:t>NATURAL RESOURCES 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BY DEPARTMENT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43834"/>
            <a:ext cx="5181600" cy="291492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543834"/>
            <a:ext cx="5181600" cy="29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462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AWARDS (OBLIGATIONS) </a:t>
            </a:r>
            <a:r>
              <a:rPr lang="en-US" sz="2400" dirty="0">
                <a:solidFill>
                  <a:prstClr val="black"/>
                </a:solidFill>
              </a:rPr>
              <a:t>RECEIVED BY THE </a:t>
            </a:r>
            <a:r>
              <a:rPr lang="en-US" sz="2400" dirty="0" smtClean="0">
                <a:solidFill>
                  <a:prstClr val="black"/>
                </a:solidFill>
              </a:rPr>
              <a:t>COLLEGE </a:t>
            </a:r>
            <a:r>
              <a:rPr lang="en-US" sz="2400" dirty="0">
                <a:solidFill>
                  <a:prstClr val="black"/>
                </a:solidFill>
              </a:rPr>
              <a:t>OF NATURAL </a:t>
            </a:r>
            <a:r>
              <a:rPr lang="en-US" sz="2400" dirty="0" smtClean="0">
                <a:solidFill>
                  <a:prstClr val="black"/>
                </a:solidFill>
              </a:rPr>
              <a:t>SCIENCES 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BY DEPARTMENT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2749" y="2629960"/>
            <a:ext cx="5152501" cy="274266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629960"/>
            <a:ext cx="5181600" cy="27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79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AWARDS (OBLIGATIONS) </a:t>
            </a:r>
            <a:r>
              <a:rPr lang="en-US" sz="2400" dirty="0">
                <a:solidFill>
                  <a:prstClr val="black"/>
                </a:solidFill>
              </a:rPr>
              <a:t>RECEIVED BY </a:t>
            </a:r>
            <a:r>
              <a:rPr lang="en-US" sz="2400" dirty="0" smtClean="0">
                <a:solidFill>
                  <a:prstClr val="black"/>
                </a:solidFill>
              </a:rPr>
              <a:t>ALL OTHER DIVISIONS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BY </a:t>
            </a:r>
            <a:r>
              <a:rPr lang="en-US" sz="2400" dirty="0" smtClean="0">
                <a:solidFill>
                  <a:prstClr val="black"/>
                </a:solidFill>
              </a:rPr>
              <a:t>DEPARTMENT/DIVISION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6589" y="1825625"/>
            <a:ext cx="3712821" cy="435133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980716" y="1825625"/>
            <a:ext cx="28965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42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AWARDS (OBLIGATIONS) </a:t>
            </a:r>
            <a:r>
              <a:rPr lang="en-US" sz="2000" dirty="0">
                <a:solidFill>
                  <a:prstClr val="black"/>
                </a:solidFill>
              </a:rPr>
              <a:t>RECEIVED BY THE </a:t>
            </a:r>
            <a:r>
              <a:rPr lang="en-US" sz="2000" dirty="0" smtClean="0">
                <a:solidFill>
                  <a:prstClr val="black"/>
                </a:solidFill>
              </a:rPr>
              <a:t>COLLEGE </a:t>
            </a:r>
            <a:r>
              <a:rPr lang="en-US" sz="2000" dirty="0">
                <a:solidFill>
                  <a:prstClr val="black"/>
                </a:solidFill>
              </a:rPr>
              <a:t>OF </a:t>
            </a:r>
            <a:r>
              <a:rPr lang="en-US" sz="2000" dirty="0" smtClean="0">
                <a:solidFill>
                  <a:prstClr val="black"/>
                </a:solidFill>
              </a:rPr>
              <a:t>VETERINARY MEDICINE AND BIOMEDICAL SCIENCE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BY DEPARTMENT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041661"/>
            <a:ext cx="5181600" cy="1919265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3041661"/>
            <a:ext cx="5181600" cy="191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3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PROPOSALS SUBMITTED FOR EXTERNAL FUNDING</a:t>
            </a:r>
            <a:br>
              <a:rPr lang="en-US" sz="4000" dirty="0" smtClean="0"/>
            </a:br>
            <a:r>
              <a:rPr lang="en-US" sz="4000" dirty="0" smtClean="0"/>
              <a:t>ALL UNITS – AMOUNT AND % CHANGE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46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171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RESEARCH EXPENDITURE SUMMAY BY SOURCE</a:t>
            </a:r>
            <a:br>
              <a:rPr lang="en-US" sz="3200" dirty="0" smtClean="0"/>
            </a:br>
            <a:r>
              <a:rPr lang="en-US" sz="3200" dirty="0" smtClean="0"/>
              <a:t>FY 2013 THROUGH 2017</a:t>
            </a:r>
            <a:endParaRPr lang="en-US" sz="3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51699"/>
            <a:ext cx="5181600" cy="4299190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51699"/>
            <a:ext cx="5181600" cy="429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06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SPONSORED AGREEMENT (53 ACCOUNT) EXPENDITURES </a:t>
            </a:r>
            <a:br>
              <a:rPr lang="en-US" sz="3200" dirty="0" smtClean="0"/>
            </a:br>
            <a:r>
              <a:rPr lang="en-US" sz="3200" dirty="0"/>
              <a:t>BY COLLEGE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FISCAL YEAR 2017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1806" y="3089368"/>
            <a:ext cx="4893751" cy="26034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043" y="3089369"/>
            <a:ext cx="4747501" cy="260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46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COLLEGE OF AGRICULTURAL SCIENCE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7431" y="2976034"/>
            <a:ext cx="5062501" cy="266830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32543" y="2976035"/>
            <a:ext cx="5062501" cy="27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61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COLLEGE OF BUSINESS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5556" y="3429369"/>
            <a:ext cx="5006251" cy="1836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60668" y="3429369"/>
            <a:ext cx="5006251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99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WALTER SCOTT, JR. COLLEGE OF ENGINEERING (SCOE)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29306" y="3316035"/>
            <a:ext cx="4578750" cy="206266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74419" y="3316034"/>
            <a:ext cx="4578750" cy="206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619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COLLEGE OF HEALTH AND HUMAN SCIENCES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1806" y="3089369"/>
            <a:ext cx="4893751" cy="2516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16918" y="3089369"/>
            <a:ext cx="4893751" cy="25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804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COLLEGE OF LIBERAL ARTS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61806" y="2862702"/>
            <a:ext cx="4713751" cy="296933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06918" y="2862702"/>
            <a:ext cx="4713751" cy="296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109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WARNER COLLEGE OF NATURAL RESOURCES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1806" y="2862702"/>
            <a:ext cx="5073751" cy="296933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26918" y="2862702"/>
            <a:ext cx="5073751" cy="29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12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COLLEGE OF NATURAL SCIENCES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6181" y="3089369"/>
            <a:ext cx="4545000" cy="2516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91294" y="3089369"/>
            <a:ext cx="4545000" cy="25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804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ALL OTHER DIVISIONS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95275" y="2505075"/>
            <a:ext cx="2846813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340387" y="2505075"/>
            <a:ext cx="2846813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9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LARGE PROPOSAL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133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5626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929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SPONSORED AGREEMENT (53 ACCOUNT) EXPENDITURES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COLLEGE OF VETERINARY MEDICINE AND BIOMEDICAL SCIENCES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BY DEPARTMENT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2016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38056" y="3429369"/>
            <a:ext cx="4961251" cy="183600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83168" y="3429369"/>
            <a:ext cx="4961251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8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SCIENCE PROPOSAL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133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5625"/>
            <a:ext cx="5181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6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ACTIVITY BY COLLEGE/DIVISION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SENT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AMOUNT REQUESTED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05075"/>
            <a:ext cx="5183188" cy="361309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05075"/>
            <a:ext cx="5157787" cy="361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0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ACTIVITY</a:t>
            </a:r>
            <a:br>
              <a:rPr lang="en-US" dirty="0" smtClean="0"/>
            </a:br>
            <a:r>
              <a:rPr lang="en-US" dirty="0" smtClean="0"/>
              <a:t>AGRICULTURAL SCIENCE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NUMBER OF PROPOSALS SENT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36845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3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ACTIVITY</a:t>
            </a:r>
            <a:br>
              <a:rPr lang="en-US" dirty="0"/>
            </a:b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NUMBER OF PROPOSALS </a:t>
            </a:r>
            <a:r>
              <a:rPr lang="en-US" dirty="0" smtClean="0"/>
              <a:t>SENT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6"/>
            <a:ext cx="5157787" cy="293878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AMOUNT </a:t>
            </a:r>
            <a:r>
              <a:rPr lang="en-US" dirty="0" smtClean="0"/>
              <a:t>REQUESTED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6"/>
            <a:ext cx="5183188" cy="293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8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19847</TotalTime>
  <Words>591</Words>
  <Application>Microsoft Office PowerPoint</Application>
  <PresentationFormat>Widescreen</PresentationFormat>
  <Paragraphs>116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 Theme</vt:lpstr>
      <vt:lpstr>FY 2017 SPONSORED PROGRAMS</vt:lpstr>
      <vt:lpstr>FY 2017 Award, Proposal and Expenditure Highlights</vt:lpstr>
      <vt:lpstr>PROPOSALS SUBMITTED FOR EXTERNAL FUNDING  ALL UNITS – NUMBER AND AMOUNT</vt:lpstr>
      <vt:lpstr>PROPOSALS SUBMITTED FOR EXTERNAL FUNDING ALL UNITS – AMOUNT AND % CHANGE</vt:lpstr>
      <vt:lpstr>LARGE PROPOSAL ACTIVITY</vt:lpstr>
      <vt:lpstr>TEAM SCIENCE PROPOSAL ACTIVITY</vt:lpstr>
      <vt:lpstr>PROPOSAL ACTIVITY BY COLLEGE/DIVISION</vt:lpstr>
      <vt:lpstr>PROPOSAL ACTIVITY AGRICULTURAL SCIENCE</vt:lpstr>
      <vt:lpstr>PROPOSAL ACTIVITY BUSINESS</vt:lpstr>
      <vt:lpstr>PROPOSAL ACTIVITY ENGINEERING, WALTER SCOTT, JR. (SCOE)</vt:lpstr>
      <vt:lpstr>PROPOSAL ACTIVITY LIBERAL ARTS</vt:lpstr>
      <vt:lpstr>PROPOSAL ACTIVITY HEALTH AND HUMAN SCIENCES</vt:lpstr>
      <vt:lpstr>PROPOSAL ACTIVITY NATURAL RESOURCES</vt:lpstr>
      <vt:lpstr>PROPOSAL ACTIVITY NATURAL SCIENCES</vt:lpstr>
      <vt:lpstr>PROPOSAL ACTIVITY OTHER DIVISIONS</vt:lpstr>
      <vt:lpstr>PROPOSAL ACTIVITY VETERINARY MEDICINE</vt:lpstr>
      <vt:lpstr>PROPOSAL ACTIVITY BY SPONSOR TYPE</vt:lpstr>
      <vt:lpstr>PROPOSAL ACTIVITY BY SPONSOR TYPE</vt:lpstr>
      <vt:lpstr>PROPOSAL ACTIVITY BY SPONSOR TYPE</vt:lpstr>
      <vt:lpstr>PROPOSAL ACTIVITY BY PROPOSAL TYPE</vt:lpstr>
      <vt:lpstr>AWARDS (OBLIGATIONS) RECEIVED FROM EXTERNAL SPONSORS  ALL UNITS, ALL TYPES – NUMBER AND AMOUNT</vt:lpstr>
      <vt:lpstr>AWARDS (OBLIGATIONS) RECEIVED FROM EXTERNAL SPONSORS – AMOUNT AND PERCENT CHANGE</vt:lpstr>
      <vt:lpstr>AWARDS (OBLIGATIONS)RECEIVED FROM EXTERNAL SPONSORS</vt:lpstr>
      <vt:lpstr>TOP SPONSORS BY SPONSOR CATEGORY</vt:lpstr>
      <vt:lpstr>TOP SPONSORS BY SPONSOR CATEGORY</vt:lpstr>
      <vt:lpstr>DIRECT RECIPIENT (DIRECT) VS SUBRECIPIENT (FLOW THRU)</vt:lpstr>
      <vt:lpstr>EXTERNAL FUNDING BY COLLEGE  FY 2016 AND FY 2017</vt:lpstr>
      <vt:lpstr>AVERAGE AWARD (OBLIGATED) AMOUNT – ALL SPONSORS</vt:lpstr>
      <vt:lpstr># OF PROJECTS WITH LARGE AWARD(OBLIGATION) SIZE</vt:lpstr>
      <vt:lpstr>AWARDS (OBLIGATIONS) RECEIVED BY COLLEGE</vt:lpstr>
      <vt:lpstr>AWARDS (OBLIGATIONS) RECEIVED BY THE COLLEGE OF AGRICULTURAL SCIENCES  BY DEPARTMENT</vt:lpstr>
      <vt:lpstr>AWARDS (OBLIGATIONS) RECEIVED BY THE COLLEGE OF BUSINESS  BY DEPARTMENT</vt:lpstr>
      <vt:lpstr>AWARDS (OBLIGATIONS)RECEIVED BY THE WALTER SCOTT, JR. COLLEGE OF ENGINEERING  BY DEPARTMENT</vt:lpstr>
      <vt:lpstr>AWARDS (OBLIGATIONS) RECEIVED BY THE COLLEGE OF HEALTH AND HUMAN SCIENCES  BY DEPARTMENT</vt:lpstr>
      <vt:lpstr>AWARDS (OBLIGATIONS) RECEIVED BY THE COLLEGE OF LIBERAL ARTS  BY DEPARTMENT</vt:lpstr>
      <vt:lpstr>AWARDS (OBLIGATIONS) RECEIVED BY THE WARNER COLLEGE OF NATURAL RESOURCES  BY DEPARTMENT</vt:lpstr>
      <vt:lpstr>AWARDS (OBLIGATIONS) RECEIVED BY THE COLLEGE OF NATURAL SCIENCES  BY DEPARTMENT</vt:lpstr>
      <vt:lpstr>AWARDS (OBLIGATIONS) RECEIVED BY ALL OTHER DIVISIONS BY DEPARTMENT/DIVISION</vt:lpstr>
      <vt:lpstr>AWARDS (OBLIGATIONS) RECEIVED BY THE COLLEGE OF VETERINARY MEDICINE AND BIOMEDICAL SCIENCE BY DEPARTMENT</vt:lpstr>
      <vt:lpstr>RESEARCH EXPENDITURE SUMMAY BY SOURCE FY 2013 THROUGH 2017</vt:lpstr>
      <vt:lpstr>SPONSORED AGREEMENT (53 ACCOUNT) EXPENDITURES  BY COLLEGE</vt:lpstr>
      <vt:lpstr>SPONSORED AGREEMENT (53 ACCOUNT) EXPENDITURES  COLLEGE OF AGRICULTURAL SCIENCE BY DEPARTMENT</vt:lpstr>
      <vt:lpstr>SPONSORED AGREEMENT (53 ACCOUNT) EXPENDITURES  COLLEGE OF BUSINESS BY DEPARTMENT</vt:lpstr>
      <vt:lpstr>SPONSORED AGREEMENT (53 ACCOUNT) EXPENDITURES  WALTER SCOTT, JR. COLLEGE OF ENGINEERING (SCOE)  BY DEPARTMENT</vt:lpstr>
      <vt:lpstr>SPONSORED AGREEMENT (53 ACCOUNT) EXPENDITURES  COLLEGE OF HEALTH AND HUMAN SCIENCES  BY DEPARTMENT</vt:lpstr>
      <vt:lpstr>SPONSORED AGREEMENT (53 ACCOUNT) EXPENDITURES  COLLEGE OF LIBERAL ARTS  BY DEPARTMENT</vt:lpstr>
      <vt:lpstr>SPONSORED AGREEMENT (53 ACCOUNT) EXPENDITURES  WARNER COLLEGE OF NATURAL RESOURCES  BY DEPARTMENT</vt:lpstr>
      <vt:lpstr>SPONSORED AGREEMENT (53 ACCOUNT) EXPENDITURES  COLLEGE OF NATURAL SCIENCES  BY DEPARTMENT</vt:lpstr>
      <vt:lpstr>SPONSORED AGREEMENT (53 ACCOUNT) EXPENDITURES  ALL OTHER DIVISIONS  BY DEPARTMENT</vt:lpstr>
      <vt:lpstr>SPONSORED AGREEMENT (53 ACCOUNT) EXPENDITURES  COLLEGE OF VETERINARY MEDICINE AND BIOMEDICAL SCIENCES  BY DEPARTMENT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2017 SPONSORED PROGRAMS</dc:title>
  <dc:creator>Leavell,Doug</dc:creator>
  <cp:lastModifiedBy>Leavell,Doug</cp:lastModifiedBy>
  <cp:revision>93</cp:revision>
  <cp:lastPrinted>2017-11-29T22:39:09Z</cp:lastPrinted>
  <dcterms:created xsi:type="dcterms:W3CDTF">2017-08-31T23:34:02Z</dcterms:created>
  <dcterms:modified xsi:type="dcterms:W3CDTF">2018-01-09T23:36:22Z</dcterms:modified>
</cp:coreProperties>
</file>