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306" r:id="rId6"/>
    <p:sldId id="307" r:id="rId7"/>
    <p:sldId id="308" r:id="rId8"/>
    <p:sldId id="309" r:id="rId9"/>
    <p:sldId id="310" r:id="rId10"/>
    <p:sldId id="311" r:id="rId11"/>
    <p:sldId id="305" r:id="rId12"/>
  </p:sldIdLst>
  <p:sldSz cx="13817600" cy="7772400"/>
  <p:notesSz cx="6858000" cy="9144000"/>
  <p:defaultTextStyle>
    <a:defPPr>
      <a:defRPr lang="en-US"/>
    </a:defPPr>
    <a:lvl1pPr marL="0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292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586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879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173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6466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5758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052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4344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D2B"/>
    <a:srgbClr val="C10065"/>
    <a:srgbClr val="CC006A"/>
    <a:srgbClr val="404140"/>
    <a:srgbClr val="DAD490"/>
    <a:srgbClr val="E1963E"/>
    <a:srgbClr val="7F7F7F"/>
    <a:srgbClr val="E57D30"/>
    <a:srgbClr val="092529"/>
    <a:srgbClr val="55A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B0B8C5-0A46-4C89-942E-4C469BC58C39}" v="46" dt="2020-05-15T23:28:05.1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46" autoAdjust="0"/>
    <p:restoredTop sz="95994" autoAdjust="0"/>
  </p:normalViewPr>
  <p:slideViewPr>
    <p:cSldViewPr snapToGrid="0" snapToObjects="1">
      <p:cViewPr varScale="1">
        <p:scale>
          <a:sx n="59" d="100"/>
          <a:sy n="59" d="100"/>
        </p:scale>
        <p:origin x="884" y="60"/>
      </p:cViewPr>
      <p:guideLst>
        <p:guide orient="horz" pos="2448"/>
        <p:guide pos="43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notesViewPr>
    <p:cSldViewPr snapToGrid="0" snapToObjects="1">
      <p:cViewPr varScale="1">
        <p:scale>
          <a:sx n="166" d="100"/>
          <a:sy n="166" d="100"/>
        </p:scale>
        <p:origin x="152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E51A5-B478-1E40-8CBB-0DAA8831E99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AD578-DED7-9640-8F31-2B6A02B2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78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D587F-861E-6740-9643-E3DDAE89B8D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32F50-0B60-B34B-8422-4E195A5A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43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Dots CS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6" r="52955" b="10580"/>
          <a:stretch/>
        </p:blipFill>
        <p:spPr>
          <a:xfrm>
            <a:off x="7816145" y="1"/>
            <a:ext cx="6001456" cy="7772400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82" y="6733969"/>
            <a:ext cx="3520440" cy="78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3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45328" y="2799373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/>
          <a:p>
            <a:r>
              <a:rPr lang="en-US" dirty="0"/>
              <a:t>Section Header Goes Here</a:t>
            </a:r>
          </a:p>
        </p:txBody>
      </p:sp>
      <p:sp>
        <p:nvSpPr>
          <p:cNvPr id="4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445328" y="4381997"/>
            <a:ext cx="9744199" cy="486543"/>
          </a:xfrm>
        </p:spPr>
        <p:txBody>
          <a:bodyPr wrap="square"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Section subhead goes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1" t="28562" b="11534"/>
          <a:stretch/>
        </p:blipFill>
        <p:spPr>
          <a:xfrm>
            <a:off x="0" y="1"/>
            <a:ext cx="2572933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0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36701" y="2797385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ctr" anchorCtr="0">
            <a:sp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“Quote Goes Here.”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" t="28562" r="1" b="57447"/>
          <a:stretch/>
        </p:blipFill>
        <p:spPr>
          <a:xfrm>
            <a:off x="246888" y="6034881"/>
            <a:ext cx="13267944" cy="188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04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742950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6796748"/>
            <a:ext cx="13817600" cy="617143"/>
            <a:chOff x="0" y="6739600"/>
            <a:chExt cx="13817600" cy="617143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778192"/>
              <a:ext cx="6449921" cy="53996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367679" y="6778192"/>
              <a:ext cx="6449921" cy="53996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229" y="6739600"/>
              <a:ext cx="617143" cy="617143"/>
            </a:xfrm>
            <a:prstGeom prst="rect">
              <a:avLst/>
            </a:prstGeom>
          </p:spPr>
        </p:pic>
      </p:grpSp>
      <p:sp>
        <p:nvSpPr>
          <p:cNvPr id="14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6473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9469996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9144000" y="0"/>
            <a:ext cx="4673600" cy="777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560560" y="2842090"/>
            <a:ext cx="3840480" cy="533740"/>
          </a:xfrm>
          <a:prstGeom prst="rect">
            <a:avLst/>
          </a:prstGeom>
        </p:spPr>
        <p:txBody>
          <a:bodyPr vert="horz" wrap="square" lIns="101858" tIns="50929" rIns="101858" bIns="50929" rtlCol="0" anchor="b" anchorCtr="0">
            <a:sp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60560" y="3886200"/>
            <a:ext cx="3840480" cy="500458"/>
          </a:xfrm>
        </p:spPr>
        <p:txBody>
          <a:bodyPr wrap="square">
            <a:spAutoFit/>
          </a:bodyPr>
          <a:lstStyle>
            <a:lvl1pPr marL="0" indent="0" algn="ctr">
              <a:lnSpc>
                <a:spcPct val="114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Supporting text goes here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416" y="6948176"/>
            <a:ext cx="488944" cy="48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9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1745" y="982462"/>
            <a:ext cx="4862405" cy="1661993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en-US" dirty="0"/>
              <a:t>Headline Copy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1745" y="3052261"/>
            <a:ext cx="4862404" cy="19759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105893" y="0"/>
            <a:ext cx="7711707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91279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33452" y="982462"/>
            <a:ext cx="4862405" cy="1661993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en-US" dirty="0"/>
              <a:t>Headline Copy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3452" y="3052261"/>
            <a:ext cx="4862404" cy="19759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7711707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19440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817600" cy="64008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0424" y="6654703"/>
            <a:ext cx="13016751" cy="779320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4396"/>
            </a:lvl1pPr>
          </a:lstStyle>
          <a:p>
            <a:r>
              <a:rPr lang="en-US" dirty="0"/>
              <a:t>Headline Copy Here</a:t>
            </a:r>
          </a:p>
        </p:txBody>
      </p:sp>
    </p:spTree>
    <p:extLst>
      <p:ext uri="{BB962C8B-B14F-4D97-AF65-F5344CB8AC3E}">
        <p14:creationId xmlns:p14="http://schemas.microsoft.com/office/powerpoint/2010/main" val="27545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817600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64364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9150030" y="2317590"/>
            <a:ext cx="4039498" cy="1286510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3846"/>
            </a:lvl1pPr>
          </a:lstStyle>
          <a:p>
            <a:r>
              <a:rPr lang="en-US" dirty="0"/>
              <a:t>Headline Copy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50030" y="3729514"/>
            <a:ext cx="4039498" cy="970526"/>
          </a:xfrm>
        </p:spPr>
        <p:txBody>
          <a:bodyPr wrap="square">
            <a:spAutoFit/>
          </a:bodyPr>
          <a:lstStyle>
            <a:lvl1pPr marL="0" indent="0" algn="l">
              <a:lnSpc>
                <a:spcPct val="114000"/>
              </a:lnSpc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 hasCustomPrompt="1"/>
          </p:nvPr>
        </p:nvSpPr>
        <p:spPr>
          <a:xfrm>
            <a:off x="1269232" y="1443039"/>
            <a:ext cx="6863004" cy="499626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02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93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Dots Unit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6" r="52955" b="10580"/>
          <a:stretch/>
        </p:blipFill>
        <p:spPr>
          <a:xfrm>
            <a:off x="7816145" y="1"/>
            <a:ext cx="6001456" cy="7772400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86681" y="6869532"/>
            <a:ext cx="3202843" cy="51206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Unit Identifier here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786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97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Green Do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729343" y="4199229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b="0" i="0" dirty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rPr>
              <a:t>Thank you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0" r="31394"/>
          <a:stretch/>
        </p:blipFill>
        <p:spPr>
          <a:xfrm>
            <a:off x="8406691" y="0"/>
            <a:ext cx="5410909" cy="756621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881743" y="5936778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9" y="6320940"/>
            <a:ext cx="3520440" cy="78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2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Green Ra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729343" y="4199229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b="0" i="0" dirty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rPr>
              <a:t>Thank you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81743" y="5936778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9" y="6320940"/>
            <a:ext cx="3520440" cy="787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729343" y="4198802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b="0" i="0" dirty="0">
                <a:solidFill>
                  <a:schemeClr val="tx2"/>
                </a:solidFill>
                <a:latin typeface="Vitesse Light" charset="0"/>
                <a:ea typeface="Vitesse Light" charset="0"/>
                <a:cs typeface="Vitesse Light" charset="0"/>
              </a:rPr>
              <a:t>Thank you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81743" y="5936351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9" y="6320941"/>
            <a:ext cx="3520440" cy="78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6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F8FE4-8E31-441F-AF3A-0E8E12A72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0" y="1700411"/>
            <a:ext cx="10363200" cy="22775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0DC4D8-A78C-4033-AE2E-B16E1E3474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7200" y="4082310"/>
            <a:ext cx="10363200" cy="633058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55FDA-D89A-4D2A-8C98-00E31B744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DA61-7A5A-4951-993F-E5EBE04645CB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461A7-8AE7-419B-8AC5-7A12D9AB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2CFEE-DC3C-4B67-AB22-42B61C83B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0073-6176-4107-B92C-9CE91601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98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Ram CS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82" y="6733969"/>
            <a:ext cx="3520440" cy="787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Ram Unit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86681" y="6869532"/>
            <a:ext cx="3202843" cy="51206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Unit Identifier here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C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349192" y="1236134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2093575" y="-474133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2186621" y="-795867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tx2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8074" y="5369311"/>
            <a:ext cx="12561452" cy="480131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82" y="6733969"/>
            <a:ext cx="3520440" cy="78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5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Unit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349192" y="1236134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2093575" y="-474133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2186621" y="-795867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tx2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8074" y="5369311"/>
            <a:ext cx="12561452" cy="480131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9986681" y="6869532"/>
            <a:ext cx="3202843" cy="51206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Insert Unit Identifier here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730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628075" y="2487883"/>
            <a:ext cx="12561453" cy="2015552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24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/>
              <a:t>Headline Copy Goes Here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593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45328" y="2799373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 Goes Here</a:t>
            </a:r>
          </a:p>
        </p:txBody>
      </p:sp>
      <p:sp>
        <p:nvSpPr>
          <p:cNvPr id="7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445328" y="4381997"/>
            <a:ext cx="9744199" cy="517065"/>
          </a:xfrm>
        </p:spPr>
        <p:txBody>
          <a:bodyPr wrap="square">
            <a:spAutoFit/>
          </a:bodyPr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subhead goes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1" t="28562" b="11534"/>
          <a:stretch/>
        </p:blipFill>
        <p:spPr>
          <a:xfrm>
            <a:off x="0" y="0"/>
            <a:ext cx="2572932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21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074" y="2487883"/>
            <a:ext cx="12561453" cy="3093154"/>
          </a:xfrm>
          <a:prstGeom prst="rect">
            <a:avLst/>
          </a:prstGeom>
        </p:spPr>
        <p:txBody>
          <a:bodyPr vert="horz" lIns="91440" tIns="91440" rIns="91440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573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89" r:id="rId3"/>
    <p:sldLayoutId id="2147483690" r:id="rId4"/>
    <p:sldLayoutId id="2147483665" r:id="rId5"/>
    <p:sldLayoutId id="2147483679" r:id="rId6"/>
    <p:sldLayoutId id="2147483649" r:id="rId7"/>
    <p:sldLayoutId id="2147483666" r:id="rId8"/>
    <p:sldLayoutId id="2147483668" r:id="rId9"/>
    <p:sldLayoutId id="2147483683" r:id="rId10"/>
    <p:sldLayoutId id="2147483687" r:id="rId11"/>
    <p:sldLayoutId id="2147483688" r:id="rId12"/>
    <p:sldLayoutId id="2147483669" r:id="rId13"/>
    <p:sldLayoutId id="2147483650" r:id="rId14"/>
    <p:sldLayoutId id="2147483686" r:id="rId15"/>
    <p:sldLayoutId id="2147483661" r:id="rId16"/>
    <p:sldLayoutId id="2147483680" r:id="rId17"/>
    <p:sldLayoutId id="2147483670" r:id="rId18"/>
    <p:sldLayoutId id="2147483681" r:id="rId19"/>
    <p:sldLayoutId id="2147483691" r:id="rId20"/>
    <p:sldLayoutId id="2147483682" r:id="rId21"/>
    <p:sldLayoutId id="2147483677" r:id="rId22"/>
    <p:sldLayoutId id="2147483692" r:id="rId23"/>
    <p:sldLayoutId id="2147483672" r:id="rId24"/>
    <p:sldLayoutId id="2147483693" r:id="rId25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699614" rtl="0" eaLnBrk="1" latinLnBrk="0" hangingPunct="1">
        <a:spcBef>
          <a:spcPct val="0"/>
        </a:spcBef>
        <a:buNone/>
        <a:defRPr sz="5400" b="0" i="0" kern="1200">
          <a:solidFill>
            <a:schemeClr val="tx2"/>
          </a:solidFill>
          <a:latin typeface="Vitesse Light" charset="0"/>
          <a:ea typeface="Vitesse Light" charset="0"/>
          <a:cs typeface="Vitesse Light" charset="0"/>
        </a:defRPr>
      </a:lvl1pPr>
    </p:titleStyle>
    <p:bodyStyle>
      <a:lvl1pPr marL="524712" indent="-524712" algn="l" defTabSz="699614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/>
        <a:buChar char="•"/>
        <a:defRPr sz="1800" b="0" i="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1pPr>
      <a:lvl2pPr marL="1136875" indent="-437261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1600" b="0" i="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2pPr>
      <a:lvl3pPr marL="1749040" indent="-349807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•"/>
        <a:defRPr sz="1600" b="0" i="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3pPr>
      <a:lvl4pPr marL="2448655" indent="-349807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1600" b="0" i="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4pPr>
      <a:lvl5pPr marL="3148272" indent="-349807" algn="l" defTabSz="699614" rtl="0" eaLnBrk="1" latinLnBrk="0" hangingPunct="1">
        <a:spcBef>
          <a:spcPct val="20000"/>
        </a:spcBef>
        <a:buFont typeface="Arial"/>
        <a:buChar char="»"/>
        <a:defRPr sz="1648" b="0" kern="1200">
          <a:solidFill>
            <a:schemeClr val="accent6">
              <a:lumMod val="7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5pPr>
      <a:lvl6pPr marL="3847888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6pPr>
      <a:lvl7pPr marL="4547505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7pPr>
      <a:lvl8pPr marL="5247119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8pPr>
      <a:lvl9pPr marL="5946736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99614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2pPr>
      <a:lvl3pPr marL="1399232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3pPr>
      <a:lvl4pPr marL="2098847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4pPr>
      <a:lvl5pPr marL="2798465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5pPr>
      <a:lvl6pPr marL="3498080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6pPr>
      <a:lvl7pPr marL="4197695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7pPr>
      <a:lvl8pPr marL="4897312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8pPr>
      <a:lvl9pPr marL="5596926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MeganR.Fritz@colostate.edu" TargetMode="Externa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86B3D64-E224-4331-95F4-B32284B6C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84" y="187233"/>
            <a:ext cx="10188556" cy="1118515"/>
          </a:xfrm>
        </p:spPr>
        <p:txBody>
          <a:bodyPr/>
          <a:lstStyle/>
          <a:p>
            <a:r>
              <a:rPr lang="en-US" sz="6600" dirty="0"/>
              <a:t>Holding Protocol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BD5944-A8FB-4BB0-A9BF-C5B8711242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7933" y="1387215"/>
            <a:ext cx="12481734" cy="4997971"/>
          </a:xfrm>
        </p:spPr>
        <p:txBody>
          <a:bodyPr/>
          <a:lstStyle/>
          <a:p>
            <a:pPr algn="l"/>
            <a:r>
              <a:rPr lang="en-US" sz="2400" dirty="0"/>
              <a:t>A holding protocol in KAM acts as a temporary protocol to be used only in special circumstances to avoid noncompliance with Sponsored Programs and IACUC policy.</a:t>
            </a:r>
          </a:p>
          <a:p>
            <a:pPr algn="l">
              <a:lnSpc>
                <a:spcPct val="150000"/>
              </a:lnSpc>
            </a:pPr>
            <a:r>
              <a:rPr lang="en-US" sz="2800" b="1" u="sng" dirty="0"/>
              <a:t>No research activities can occur on a holding protocol.</a:t>
            </a:r>
            <a:endParaRPr lang="en-US" sz="2800" b="1" dirty="0"/>
          </a:p>
          <a:p>
            <a:pPr algn="l">
              <a:lnSpc>
                <a:spcPct val="150000"/>
              </a:lnSpc>
            </a:pPr>
            <a:r>
              <a:rPr lang="en-US" sz="2400" dirty="0"/>
              <a:t>A Holding Protocol should only be created if: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An IACUC protocol has expired and there are animals on census at the time of expiration</a:t>
            </a:r>
          </a:p>
          <a:p>
            <a:pPr marL="342900" indent="-342900" algn="l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Extenuating circumstances as determined by LAR and IACUC staff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980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7F3ECD-09A8-4A95-8807-665011DB7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12" y="195213"/>
            <a:ext cx="6608088" cy="681777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4EE71-DA66-4830-AEDE-7C41128DB3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61862" y="2762366"/>
            <a:ext cx="5356696" cy="1826654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en-US" sz="2400" dirty="0"/>
              <a:t>Open the Researcher menu and click the Request New Holding Protocol option under the Animal Management menu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4CCCB16-5ACF-4B71-915E-30E4BA258075}"/>
              </a:ext>
            </a:extLst>
          </p:cNvPr>
          <p:cNvSpPr/>
          <p:nvPr/>
        </p:nvSpPr>
        <p:spPr>
          <a:xfrm>
            <a:off x="1957322" y="280858"/>
            <a:ext cx="1138990" cy="494598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endParaRPr lang="en-US" dirty="0">
              <a:latin typeface="Proxima Nova" charset="0"/>
              <a:ea typeface="Proxima Nova" charset="0"/>
              <a:cs typeface="Proxima Nova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0C0C5A1-6559-4107-93AD-B7EDBACB7C7D}"/>
              </a:ext>
            </a:extLst>
          </p:cNvPr>
          <p:cNvCxnSpPr/>
          <p:nvPr/>
        </p:nvCxnSpPr>
        <p:spPr>
          <a:xfrm flipH="1">
            <a:off x="3759583" y="6118730"/>
            <a:ext cx="762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05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A4552-1AD3-4545-A538-A1408A7C7C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67896" y="4060102"/>
            <a:ext cx="10481808" cy="3712298"/>
          </a:xfrm>
        </p:spPr>
        <p:txBody>
          <a:bodyPr/>
          <a:lstStyle/>
          <a:p>
            <a:pPr marL="457200" indent="-457200">
              <a:buFont typeface="+mj-lt"/>
              <a:buAutoNum type="arabicParenR" startAt="2"/>
            </a:pPr>
            <a:r>
              <a:rPr lang="en-US" sz="2400" dirty="0"/>
              <a:t>In the Basic Info section:</a:t>
            </a:r>
          </a:p>
          <a:p>
            <a:pPr marL="1479775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Copy the title of the protocol that has expired into the Title field</a:t>
            </a:r>
          </a:p>
          <a:p>
            <a:pPr marL="1479775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Enter in the expired protocol number into the Legacy ID field</a:t>
            </a:r>
          </a:p>
          <a:p>
            <a:pPr marL="1479775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In the Justification field, explain why this holding protocol is necessary</a:t>
            </a:r>
          </a:p>
          <a:p>
            <a:endParaRPr lang="en-US" dirty="0"/>
          </a:p>
        </p:txBody>
      </p:sp>
      <p:pic>
        <p:nvPicPr>
          <p:cNvPr id="5" name="Chart Placeholder 4">
            <a:extLst>
              <a:ext uri="{FF2B5EF4-FFF2-40B4-BE49-F238E27FC236}">
                <a16:creationId xmlns:a16="http://schemas.microsoft.com/office/drawing/2014/main" id="{B6E47FA1-5D09-49A6-88C2-E504BB98A11A}"/>
              </a:ext>
            </a:extLst>
          </p:cNvPr>
          <p:cNvPicPr>
            <a:picLocks noGrp="1" noChangeAspect="1"/>
          </p:cNvPicPr>
          <p:nvPr>
            <p:ph type="chart" sz="quarter" idx="12"/>
          </p:nvPr>
        </p:nvPicPr>
        <p:blipFill>
          <a:blip r:embed="rId2"/>
          <a:stretch>
            <a:fillRect/>
          </a:stretch>
        </p:blipFill>
        <p:spPr>
          <a:xfrm>
            <a:off x="2570432" y="236970"/>
            <a:ext cx="8676736" cy="34753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380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4CEF8-F0AB-45A3-940A-D7C571703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614" y="3729514"/>
            <a:ext cx="13087914" cy="3384388"/>
          </a:xfrm>
        </p:spPr>
        <p:txBody>
          <a:bodyPr/>
          <a:lstStyle/>
          <a:p>
            <a:pPr marL="457200" indent="-457200">
              <a:buFont typeface="+mj-lt"/>
              <a:buAutoNum type="arabicParenR" startAt="3"/>
            </a:pPr>
            <a:r>
              <a:rPr lang="en-US" sz="2400" dirty="0"/>
              <a:t>In the Protocol Personnel section: </a:t>
            </a:r>
          </a:p>
          <a:p>
            <a:pPr marL="1594075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Begin typing the PI’s name and select the name from the drop down that appears</a:t>
            </a:r>
          </a:p>
          <a:p>
            <a:pPr marL="1594075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Choose a Protocol Role for the individual</a:t>
            </a:r>
          </a:p>
          <a:p>
            <a:pPr marL="1594075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Click the “add” button on the far right side of the row</a:t>
            </a:r>
          </a:p>
          <a:p>
            <a:pPr marL="1594075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Repeat as many times as needed to add the personnel who will need access to this holding protocol</a:t>
            </a:r>
          </a:p>
          <a:p>
            <a:pPr marL="1594075" lvl="1" indent="-4572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5" name="Chart Placeholder 4">
            <a:extLst>
              <a:ext uri="{FF2B5EF4-FFF2-40B4-BE49-F238E27FC236}">
                <a16:creationId xmlns:a16="http://schemas.microsoft.com/office/drawing/2014/main" id="{6A4389E9-FB76-4F31-AEA0-24370DB0E5DC}"/>
              </a:ext>
            </a:extLst>
          </p:cNvPr>
          <p:cNvPicPr>
            <a:picLocks noGrp="1" noChangeAspect="1"/>
          </p:cNvPicPr>
          <p:nvPr>
            <p:ph type="chart" sz="quarter" idx="12"/>
          </p:nvPr>
        </p:nvPicPr>
        <p:blipFill rotWithShape="1">
          <a:blip r:embed="rId2"/>
          <a:srcRect r="3866"/>
          <a:stretch/>
        </p:blipFill>
        <p:spPr>
          <a:xfrm>
            <a:off x="119225" y="875558"/>
            <a:ext cx="13579151" cy="14485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8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EA357-A6BC-45E1-814A-BCB166805B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0786" y="2187793"/>
            <a:ext cx="12876028" cy="3790653"/>
          </a:xfrm>
        </p:spPr>
        <p:txBody>
          <a:bodyPr/>
          <a:lstStyle/>
          <a:p>
            <a:pPr marL="457200" indent="-457200">
              <a:buFont typeface="+mj-lt"/>
              <a:buAutoNum type="arabicParenR" startAt="4"/>
            </a:pPr>
            <a:r>
              <a:rPr lang="en-US" sz="2400" dirty="0"/>
              <a:t>In the Protocol Species section:</a:t>
            </a:r>
          </a:p>
          <a:p>
            <a:pPr marL="1594075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Choose the species needed from the drop down menu</a:t>
            </a:r>
          </a:p>
          <a:p>
            <a:pPr marL="1594075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Do NOT check the USDA Regulated checkbox unless you are certain the species is a USDA species</a:t>
            </a:r>
          </a:p>
          <a:p>
            <a:pPr marL="1594075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Enter in the Number Allowed; this is the number of animals that need to be on this holding protocol temporarily</a:t>
            </a:r>
          </a:p>
          <a:p>
            <a:pPr marL="1594075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Press the “add” button on the far right side of the row</a:t>
            </a:r>
          </a:p>
          <a:p>
            <a:pPr marL="1594075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Add as many species as necessary for this holding protocol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B5E89-9278-47D4-8E69-B1953A6C2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68" y="765821"/>
            <a:ext cx="13280065" cy="8680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124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9B174-AA50-4A01-8469-5BCFFC1F76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08800" y="483089"/>
            <a:ext cx="6722140" cy="6806222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+mj-lt"/>
              <a:buAutoNum type="arabicParenR" startAt="5"/>
            </a:pPr>
            <a:r>
              <a:rPr lang="en-US" sz="2400" dirty="0"/>
              <a:t>Once completed, click on “Save” at the bottom of the request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arenR" startAt="5"/>
            </a:pPr>
            <a:r>
              <a:rPr lang="en-US" sz="2400" dirty="0"/>
              <a:t>The page will reload and alert you if there are any errors; if there are no errors, the options at the bottom will now include “Submit”</a:t>
            </a:r>
          </a:p>
          <a:p>
            <a:pPr marL="457200" indent="-457200">
              <a:buFont typeface="+mj-lt"/>
              <a:buAutoNum type="arabicParenR" startAt="5"/>
            </a:pPr>
            <a:r>
              <a:rPr lang="en-US" sz="2400" dirty="0"/>
              <a:t>“Submit” the holding protocol request and take note of the holding protocol number in the top right of your screen (this will be a “H” protocol number)</a:t>
            </a:r>
          </a:p>
          <a:p>
            <a:pPr marL="457200" indent="-457200">
              <a:buFont typeface="+mj-lt"/>
              <a:buAutoNum type="arabicParenR" startAt="5"/>
            </a:pPr>
            <a:r>
              <a:rPr lang="en-US" sz="2400" dirty="0"/>
              <a:t>“Close” out of the document</a:t>
            </a:r>
          </a:p>
          <a:p>
            <a:pPr marL="457200" indent="-457200">
              <a:buFont typeface="+mj-lt"/>
              <a:buAutoNum type="arabicParenR" startAt="5"/>
            </a:pPr>
            <a:r>
              <a:rPr lang="en-US" sz="2400" dirty="0"/>
              <a:t>When the protocol is approved, you will receive an email from LAR on how to proceed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06C723-BCB9-4CBF-9CA5-4143A4610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27" y="2568359"/>
            <a:ext cx="5610225" cy="5905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70507B-1C4E-450E-BB33-A3C6F6677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21" y="4198029"/>
            <a:ext cx="5818837" cy="871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6C95B3-290A-46D3-A172-2E8E33D6AB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03" t="17290" r="9136" b="14116"/>
          <a:stretch/>
        </p:blipFill>
        <p:spPr>
          <a:xfrm>
            <a:off x="1748548" y="1003409"/>
            <a:ext cx="3455581" cy="5258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26F61B8-BBD2-4D43-823C-6D2E9AD50185}"/>
              </a:ext>
            </a:extLst>
          </p:cNvPr>
          <p:cNvSpPr/>
          <p:nvPr/>
        </p:nvSpPr>
        <p:spPr>
          <a:xfrm>
            <a:off x="671227" y="4484883"/>
            <a:ext cx="1867934" cy="297712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endParaRPr lang="en-US" dirty="0">
              <a:latin typeface="Proxima Nova" charset="0"/>
              <a:ea typeface="Proxima Nova" charset="0"/>
              <a:cs typeface="Proxima No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37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D6A51-94F2-4B09-9458-D7570566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51" y="222976"/>
            <a:ext cx="4039498" cy="694681"/>
          </a:xfrm>
        </p:spPr>
        <p:txBody>
          <a:bodyPr/>
          <a:lstStyle/>
          <a:p>
            <a:r>
              <a:rPr lang="en-US" dirty="0"/>
              <a:t>Notes: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CEFEA-0675-40B4-8BE9-C25CE027B7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9554" y="925776"/>
            <a:ext cx="12721143" cy="6285952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Holding protocols will always be routed to LAR for approval 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 fee will be applied for the creation and utilization of holding protocols</a:t>
            </a:r>
          </a:p>
          <a:p>
            <a:pPr marL="1479775" lvl="1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LAR recommends that labs check census regularly and submit all protocol renewals/amendments in a timely fashion to avoid this fee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Holding Protocols will expire 30 days after creation</a:t>
            </a:r>
          </a:p>
          <a:p>
            <a:pPr marL="1479775" lvl="1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If animals continue to remain on the holding protocol </a:t>
            </a:r>
            <a:r>
              <a:rPr lang="en-US" sz="2200"/>
              <a:t>past 30 days</a:t>
            </a:r>
            <a:r>
              <a:rPr lang="en-US" sz="2200" dirty="0"/>
              <a:t>, the holding protocol fee will be charged again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Cages that are placed on a holding protocol will be tagged with a yellow cage card; this cage card will only be removed once the animals are no longer on the holding protocol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Once the new IACUC protocol is approved, a transfer request must be submitted to move animals off of the holding protocol to resume research activities</a:t>
            </a:r>
          </a:p>
          <a:p>
            <a:pPr marL="1479775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93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686DF4-632B-439D-8ED5-EBEAC02EE943}"/>
              </a:ext>
            </a:extLst>
          </p:cNvPr>
          <p:cNvSpPr txBox="1"/>
          <p:nvPr/>
        </p:nvSpPr>
        <p:spPr>
          <a:xfrm>
            <a:off x="685800" y="2401124"/>
            <a:ext cx="6749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roxima Nova"/>
              </a:rPr>
              <a:t>If you have any questions, please reach out to:</a:t>
            </a:r>
          </a:p>
          <a:p>
            <a:r>
              <a:rPr lang="en-US" dirty="0">
                <a:solidFill>
                  <a:schemeClr val="bg1"/>
                </a:solidFill>
                <a:latin typeface="Proxima Nova"/>
              </a:rPr>
              <a:t>Megan Fritz</a:t>
            </a:r>
          </a:p>
          <a:p>
            <a:r>
              <a:rPr lang="en-US" dirty="0">
                <a:solidFill>
                  <a:schemeClr val="bg1"/>
                </a:solidFill>
                <a:latin typeface="Proxima Nov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MeganR.Fritz@colostate.edu</a:t>
            </a:r>
            <a:endParaRPr lang="en-US" dirty="0">
              <a:solidFill>
                <a:schemeClr val="bg1"/>
              </a:solidFill>
              <a:latin typeface="Proxima Nova"/>
            </a:endParaRPr>
          </a:p>
          <a:p>
            <a:r>
              <a:rPr lang="en-US" dirty="0">
                <a:solidFill>
                  <a:schemeClr val="bg1"/>
                </a:solidFill>
                <a:latin typeface="Proxima Nova"/>
              </a:rPr>
              <a:t>(970)491-6012</a:t>
            </a:r>
          </a:p>
        </p:txBody>
      </p:sp>
    </p:spTree>
    <p:extLst>
      <p:ext uri="{BB962C8B-B14F-4D97-AF65-F5344CB8AC3E}">
        <p14:creationId xmlns:p14="http://schemas.microsoft.com/office/powerpoint/2010/main" val="69978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SU Palette 2016">
      <a:dk1>
        <a:srgbClr val="59595B"/>
      </a:dk1>
      <a:lt1>
        <a:srgbClr val="FFFFFF"/>
      </a:lt1>
      <a:dk2>
        <a:srgbClr val="1E4D2B"/>
      </a:dk2>
      <a:lt2>
        <a:srgbClr val="C8C371"/>
      </a:lt2>
      <a:accent1>
        <a:srgbClr val="D9782C"/>
      </a:accent1>
      <a:accent2>
        <a:srgbClr val="C9D845"/>
      </a:accent2>
      <a:accent3>
        <a:srgbClr val="CC5430"/>
      </a:accent3>
      <a:accent4>
        <a:srgbClr val="105456"/>
      </a:accent4>
      <a:accent5>
        <a:srgbClr val="12A3B6"/>
      </a:accent5>
      <a:accent6>
        <a:srgbClr val="ECC530"/>
      </a:accent6>
      <a:hlink>
        <a:srgbClr val="3246A4"/>
      </a:hlink>
      <a:folHlink>
        <a:srgbClr val="6B156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lIns="274320" tIns="182880" rIns="274320" bIns="182880" rtlCol="0" anchor="ctr"/>
      <a:lstStyle>
        <a:defPPr>
          <a:defRPr dirty="0" smtClean="0">
            <a:latin typeface="Proxima Nova" charset="0"/>
            <a:ea typeface="Proxima Nova" charset="0"/>
            <a:cs typeface="Proxima Nova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6694D9451C9940A29FDB757AD6AF6C" ma:contentTypeVersion="11" ma:contentTypeDescription="Create a new document." ma:contentTypeScope="" ma:versionID="37fbef60069cbfa860a602b602df4fbf">
  <xsd:schema xmlns:xsd="http://www.w3.org/2001/XMLSchema" xmlns:xs="http://www.w3.org/2001/XMLSchema" xmlns:p="http://schemas.microsoft.com/office/2006/metadata/properties" xmlns:ns3="0e5710f4-5a42-446f-9ff1-989021a8e02e" xmlns:ns4="d5707d9d-9238-4293-bf50-d3b43b5a0af2" targetNamespace="http://schemas.microsoft.com/office/2006/metadata/properties" ma:root="true" ma:fieldsID="3bab007bf453486fe3dfa8874922bbe5" ns3:_="" ns4:_="">
    <xsd:import namespace="0e5710f4-5a42-446f-9ff1-989021a8e02e"/>
    <xsd:import namespace="d5707d9d-9238-4293-bf50-d3b43b5a0af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710f4-5a42-446f-9ff1-989021a8e02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707d9d-9238-4293-bf50-d3b43b5a0a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F16A2E-0AF9-4513-9ABC-43A7C4B92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5710f4-5a42-446f-9ff1-989021a8e02e"/>
    <ds:schemaRef ds:uri="d5707d9d-9238-4293-bf50-d3b43b5a0a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555CBD-6A29-4C8C-A689-31ACBED793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3A160C-F922-458B-92D6-03CA7CCCE113}">
  <ds:schemaRefs>
    <ds:schemaRef ds:uri="http://schemas.microsoft.com/office/infopath/2007/PartnerControls"/>
    <ds:schemaRef ds:uri="0e5710f4-5a42-446f-9ff1-989021a8e02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d5707d9d-9238-4293-bf50-d3b43b5a0af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2965</TotalTime>
  <Words>528</Words>
  <Application>Microsoft Office PowerPoint</Application>
  <PresentationFormat>Custom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Franklin Gothic Book</vt:lpstr>
      <vt:lpstr>Proxima Nova</vt:lpstr>
      <vt:lpstr>Vitesse Light</vt:lpstr>
      <vt:lpstr>Office Theme</vt:lpstr>
      <vt:lpstr>Holding Protocol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Notes: </vt:lpstr>
      <vt:lpstr>PowerPoint Presentation</vt:lpstr>
    </vt:vector>
  </TitlesOfParts>
  <Company>Colorado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 Curtis</dc:creator>
  <cp:lastModifiedBy>Fritz,Megan</cp:lastModifiedBy>
  <cp:revision>171</cp:revision>
  <dcterms:created xsi:type="dcterms:W3CDTF">2015-06-30T23:05:53Z</dcterms:created>
  <dcterms:modified xsi:type="dcterms:W3CDTF">2020-05-15T23:28:44Z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0x010100176694D9451C9940A29FDB757AD6AF6C</vt:lpwstr>
  </property>
</Properties>
</file>