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57" r:id="rId6"/>
    <p:sldId id="258" r:id="rId7"/>
    <p:sldId id="259" r:id="rId8"/>
    <p:sldId id="306" r:id="rId9"/>
    <p:sldId id="307" r:id="rId10"/>
    <p:sldId id="308" r:id="rId11"/>
    <p:sldId id="305" r:id="rId12"/>
  </p:sldIdLst>
  <p:sldSz cx="13817600" cy="7772400"/>
  <p:notesSz cx="6858000" cy="91440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2B"/>
    <a:srgbClr val="C10065"/>
    <a:srgbClr val="CC006A"/>
    <a:srgbClr val="404140"/>
    <a:srgbClr val="DAD490"/>
    <a:srgbClr val="E1963E"/>
    <a:srgbClr val="7F7F7F"/>
    <a:srgbClr val="E57D30"/>
    <a:srgbClr val="092529"/>
    <a:srgbClr val="55A8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1E63F-E621-4CF0-8B8F-0DCF8DCF2A44}" v="10" dt="2020-05-08T19:49:31.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6" autoAdjust="0"/>
    <p:restoredTop sz="95994" autoAdjust="0"/>
  </p:normalViewPr>
  <p:slideViewPr>
    <p:cSldViewPr snapToGrid="0" snapToObjects="1">
      <p:cViewPr varScale="1">
        <p:scale>
          <a:sx n="59" d="100"/>
          <a:sy n="59" d="100"/>
        </p:scale>
        <p:origin x="884" y="60"/>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notesViewPr>
    <p:cSldViewPr snapToGrid="0" snapToObjects="1">
      <p:cViewPr varScale="1">
        <p:scale>
          <a:sx n="166" d="100"/>
          <a:sy n="166" d="100"/>
        </p:scale>
        <p:origin x="15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7E51A5-B478-1E40-8CBB-0DAA8831E99D}" type="datetimeFigureOut">
              <a:rPr lang="en-US" smtClean="0"/>
              <a:t>5/11/2020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AD578-DED7-9640-8F31-2B6A02B2A2D3}" type="slidenum">
              <a:rPr lang="en-US" smtClean="0"/>
              <a:t>‹#›</a:t>
            </a:fld>
            <a:endParaRPr lang="en-US"/>
          </a:p>
        </p:txBody>
      </p:sp>
    </p:spTree>
    <p:extLst>
      <p:ext uri="{BB962C8B-B14F-4D97-AF65-F5344CB8AC3E}">
        <p14:creationId xmlns:p14="http://schemas.microsoft.com/office/powerpoint/2010/main" val="34757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D587F-861E-6740-9643-E3DDAE89B8D6}"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2F50-0B60-B34B-8422-4E195A5AE2C1}" type="slidenum">
              <a:rPr lang="en-US" smtClean="0"/>
              <a:t>‹#›</a:t>
            </a:fld>
            <a:endParaRPr lang="en-US"/>
          </a:p>
        </p:txBody>
      </p:sp>
    </p:spTree>
    <p:extLst>
      <p:ext uri="{BB962C8B-B14F-4D97-AF65-F5344CB8AC3E}">
        <p14:creationId xmlns:p14="http://schemas.microsoft.com/office/powerpoint/2010/main" val="15685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ext uri="{BB962C8B-B14F-4D97-AF65-F5344CB8AC3E}">
        <p14:creationId xmlns:p14="http://schemas.microsoft.com/office/powerpoint/2010/main" val="1225530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p>
            <a:r>
              <a:rPr lang="en-US" dirty="0"/>
              <a:t>Section Header Goes Here</a:t>
            </a:r>
          </a:p>
        </p:txBody>
      </p:sp>
      <p:sp>
        <p:nvSpPr>
          <p:cNvPr id="4" name="Text Placeholder 24"/>
          <p:cNvSpPr>
            <a:spLocks noGrp="1"/>
          </p:cNvSpPr>
          <p:nvPr>
            <p:ph type="body" sz="quarter" idx="10" hasCustomPrompt="1"/>
          </p:nvPr>
        </p:nvSpPr>
        <p:spPr>
          <a:xfrm>
            <a:off x="3445328" y="4381997"/>
            <a:ext cx="9744199" cy="486543"/>
          </a:xfrm>
        </p:spPr>
        <p:txBody>
          <a:bodyPr wrap="square">
            <a:spAutoFit/>
          </a:bodyPr>
          <a:lstStyle>
            <a:lvl1pPr marL="0" indent="0">
              <a:buNone/>
              <a:defRPr baseline="0"/>
            </a:lvl1pPr>
          </a:lstStyle>
          <a:p>
            <a:pPr lvl="0"/>
            <a:r>
              <a:rPr lang="en-US" dirty="0"/>
              <a:t>Section subhead goes here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1"/>
            <a:ext cx="2572933" cy="7772400"/>
          </a:xfrm>
          <a:prstGeom prst="rect">
            <a:avLst/>
          </a:prstGeom>
        </p:spPr>
      </p:pic>
    </p:spTree>
    <p:extLst>
      <p:ext uri="{BB962C8B-B14F-4D97-AF65-F5344CB8AC3E}">
        <p14:creationId xmlns:p14="http://schemas.microsoft.com/office/powerpoint/2010/main" val="9310047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 t="28562" r="1" b="57447"/>
          <a:stretch/>
        </p:blipFill>
        <p:spPr>
          <a:xfrm>
            <a:off x="246888" y="6034881"/>
            <a:ext cx="13267944" cy="1883823"/>
          </a:xfrm>
          <a:prstGeom prst="rect">
            <a:avLst/>
          </a:prstGeom>
        </p:spPr>
      </p:pic>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grpSp>
        <p:nvGrpSpPr>
          <p:cNvPr id="6" name="Group 5"/>
          <p:cNvGrpSpPr/>
          <p:nvPr userDrawn="1"/>
        </p:nvGrpSpPr>
        <p:grpSpPr>
          <a:xfrm>
            <a:off x="0" y="6796748"/>
            <a:ext cx="13817600" cy="617143"/>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9144000" y="0"/>
            <a:ext cx="4673600"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4862405" cy="1661993"/>
          </a:xfrm>
        </p:spPr>
        <p:txBody>
          <a:bodyPr anchor="t" anchorCtr="0"/>
          <a:lstStyle>
            <a:lvl1pPr>
              <a:defRPr sz="4800"/>
            </a:lvl1pPr>
          </a:lstStyle>
          <a:p>
            <a:r>
              <a:rPr lang="en-US" dirty="0"/>
              <a:t>Headline Copy Goes Here</a:t>
            </a:r>
          </a:p>
        </p:txBody>
      </p:sp>
      <p:sp>
        <p:nvSpPr>
          <p:cNvPr id="7" name="Content Placeholder 2"/>
          <p:cNvSpPr>
            <a:spLocks noGrp="1"/>
          </p:cNvSpPr>
          <p:nvPr>
            <p:ph idx="1"/>
          </p:nvPr>
        </p:nvSpPr>
        <p:spPr>
          <a:xfrm>
            <a:off x="621745"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6105893"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661993"/>
          </a:xfrm>
        </p:spPr>
        <p:txBody>
          <a:bodyPr anchor="t" anchorCtr="0"/>
          <a:lstStyle>
            <a:lvl1pPr>
              <a:defRPr sz="4800"/>
            </a:lvl1pPr>
          </a:lstStyle>
          <a:p>
            <a:r>
              <a:rPr lang="en-US" dirty="0"/>
              <a:t>Headline Copy Goes Here</a:t>
            </a:r>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64008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400424" y="6654703"/>
            <a:ext cx="13016751" cy="779320"/>
          </a:xfrm>
          <a:prstGeom prst="rect">
            <a:avLst/>
          </a:prstGeom>
        </p:spPr>
        <p:txBody>
          <a:bodyPr vert="horz" wrap="square" lIns="101858" tIns="50929" rIns="101858" bIns="50929" rtlCol="0" anchor="t" anchorCtr="0">
            <a:spAutoFit/>
          </a:bodyPr>
          <a:lstStyle>
            <a:lvl1pPr>
              <a:defRPr sz="4396"/>
            </a:lvl1pPr>
          </a:lstStyle>
          <a:p>
            <a:r>
              <a:rPr lang="en-US" dirty="0"/>
              <a:t>Headline Copy Here</a:t>
            </a:r>
          </a:p>
        </p:txBody>
      </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a:t>Headline Copy Goes Here</a:t>
            </a:r>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16578615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240" r="31394"/>
          <a:stretch/>
        </p:blipFill>
        <p:spPr>
          <a:xfrm>
            <a:off x="8406691" y="0"/>
            <a:ext cx="5410909" cy="7566210"/>
          </a:xfrm>
          <a:prstGeom prst="rect">
            <a:avLst/>
          </a:prstGeom>
        </p:spPr>
      </p:pic>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spTree>
    <p:extLst>
      <p:ext uri="{BB962C8B-B14F-4D97-AF65-F5344CB8AC3E}">
        <p14:creationId xmlns:p14="http://schemas.microsoft.com/office/powerpoint/2010/main" val="674827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3"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729343" y="4198802"/>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tx2"/>
                </a:solidFill>
                <a:latin typeface="Vitesse Light" charset="0"/>
                <a:ea typeface="Vitesse Light" charset="0"/>
                <a:cs typeface="Vitesse Light" charset="0"/>
              </a:rPr>
              <a:t>Thank you</a:t>
            </a:r>
          </a:p>
        </p:txBody>
      </p:sp>
      <p:cxnSp>
        <p:nvCxnSpPr>
          <p:cNvPr id="6" name="Straight Connector 5"/>
          <p:cNvCxnSpPr/>
          <p:nvPr userDrawn="1"/>
        </p:nvCxnSpPr>
        <p:spPr>
          <a:xfrm>
            <a:off x="881743" y="5936351"/>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1"/>
            <a:ext cx="3520440" cy="787423"/>
          </a:xfrm>
          <a:prstGeom prst="rect">
            <a:avLst/>
          </a:prstGeom>
        </p:spPr>
      </p:pic>
    </p:spTree>
    <p:extLst>
      <p:ext uri="{BB962C8B-B14F-4D97-AF65-F5344CB8AC3E}">
        <p14:creationId xmlns:p14="http://schemas.microsoft.com/office/powerpoint/2010/main" val="13036603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8FE4-8E31-441F-AF3A-0E8E12A722CA}"/>
              </a:ext>
            </a:extLst>
          </p:cNvPr>
          <p:cNvSpPr>
            <a:spLocks noGrp="1"/>
          </p:cNvSpPr>
          <p:nvPr>
            <p:ph type="ctrTitle"/>
          </p:nvPr>
        </p:nvSpPr>
        <p:spPr>
          <a:xfrm>
            <a:off x="1727200" y="1700411"/>
            <a:ext cx="10363200" cy="2277547"/>
          </a:xfrm>
        </p:spPr>
        <p:txBody>
          <a:bodyPr anchor="b"/>
          <a:lstStyle>
            <a:lvl1pPr algn="ctr">
              <a:defRPr sz="6800"/>
            </a:lvl1pPr>
          </a:lstStyle>
          <a:p>
            <a:r>
              <a:rPr lang="en-US"/>
              <a:t>Click to edit Master title style</a:t>
            </a:r>
          </a:p>
        </p:txBody>
      </p:sp>
      <p:sp>
        <p:nvSpPr>
          <p:cNvPr id="3" name="Subtitle 2">
            <a:extLst>
              <a:ext uri="{FF2B5EF4-FFF2-40B4-BE49-F238E27FC236}">
                <a16:creationId xmlns:a16="http://schemas.microsoft.com/office/drawing/2014/main" id="{640DC4D8-A78C-4033-AE2E-B16E1E34745D}"/>
              </a:ext>
            </a:extLst>
          </p:cNvPr>
          <p:cNvSpPr>
            <a:spLocks noGrp="1"/>
          </p:cNvSpPr>
          <p:nvPr>
            <p:ph type="subTitle" idx="1"/>
          </p:nvPr>
        </p:nvSpPr>
        <p:spPr>
          <a:xfrm>
            <a:off x="1727200" y="4082310"/>
            <a:ext cx="10363200" cy="633058"/>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p>
        </p:txBody>
      </p:sp>
      <p:sp>
        <p:nvSpPr>
          <p:cNvPr id="4" name="Date Placeholder 3">
            <a:extLst>
              <a:ext uri="{FF2B5EF4-FFF2-40B4-BE49-F238E27FC236}">
                <a16:creationId xmlns:a16="http://schemas.microsoft.com/office/drawing/2014/main" id="{1EA55FDA-D89A-4D2A-8C98-00E31B744EC9}"/>
              </a:ext>
            </a:extLst>
          </p:cNvPr>
          <p:cNvSpPr>
            <a:spLocks noGrp="1"/>
          </p:cNvSpPr>
          <p:nvPr>
            <p:ph type="dt" sz="half" idx="10"/>
          </p:nvPr>
        </p:nvSpPr>
        <p:spPr/>
        <p:txBody>
          <a:bodyPr/>
          <a:lstStyle/>
          <a:p>
            <a:fld id="{AAA8DA61-7A5A-4951-993F-E5EBE04645CB}" type="datetimeFigureOut">
              <a:rPr lang="en-US" smtClean="0"/>
              <a:t>5/11/2020</a:t>
            </a:fld>
            <a:endParaRPr lang="en-US"/>
          </a:p>
        </p:txBody>
      </p:sp>
      <p:sp>
        <p:nvSpPr>
          <p:cNvPr id="5" name="Footer Placeholder 4">
            <a:extLst>
              <a:ext uri="{FF2B5EF4-FFF2-40B4-BE49-F238E27FC236}">
                <a16:creationId xmlns:a16="http://schemas.microsoft.com/office/drawing/2014/main" id="{A93461A7-8AE7-419B-8AC5-7A12D9AB4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2CFEE-DC3C-4B67-AB22-42B61C83B20B}"/>
              </a:ext>
            </a:extLst>
          </p:cNvPr>
          <p:cNvSpPr>
            <a:spLocks noGrp="1"/>
          </p:cNvSpPr>
          <p:nvPr>
            <p:ph type="sldNum" sz="quarter" idx="12"/>
          </p:nvPr>
        </p:nvSpPr>
        <p:spPr/>
        <p:txBody>
          <a:bodyPr/>
          <a:lstStyle/>
          <a:p>
            <a:fld id="{86720073-6176-4107-B92C-9CE916014A92}" type="slidenum">
              <a:rPr lang="en-US" smtClean="0"/>
              <a:t>‹#›</a:t>
            </a:fld>
            <a:endParaRPr lang="en-US"/>
          </a:p>
        </p:txBody>
      </p:sp>
    </p:spTree>
    <p:extLst>
      <p:ext uri="{BB962C8B-B14F-4D97-AF65-F5344CB8AC3E}">
        <p14:creationId xmlns:p14="http://schemas.microsoft.com/office/powerpoint/2010/main" val="683098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6D9A-E439-42C1-904D-79B41894E9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9883E-B322-46BD-A00D-A83FFE4D15AC}"/>
              </a:ext>
            </a:extLst>
          </p:cNvPr>
          <p:cNvSpPr>
            <a:spLocks noGrp="1"/>
          </p:cNvSpPr>
          <p:nvPr>
            <p:ph idx="1"/>
          </p:nvPr>
        </p:nvSpPr>
        <p:spPr>
          <a:xfrm>
            <a:off x="628074" y="2487883"/>
            <a:ext cx="12561453" cy="2015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05B13-553D-4F4E-B6BF-4179545824FA}"/>
              </a:ext>
            </a:extLst>
          </p:cNvPr>
          <p:cNvSpPr>
            <a:spLocks noGrp="1"/>
          </p:cNvSpPr>
          <p:nvPr>
            <p:ph type="dt" sz="half" idx="10"/>
          </p:nvPr>
        </p:nvSpPr>
        <p:spPr/>
        <p:txBody>
          <a:bodyPr/>
          <a:lstStyle/>
          <a:p>
            <a:fld id="{AAA8DA61-7A5A-4951-993F-E5EBE04645CB}" type="datetimeFigureOut">
              <a:rPr lang="en-US" smtClean="0"/>
              <a:t>5/11/2020</a:t>
            </a:fld>
            <a:endParaRPr lang="en-US"/>
          </a:p>
        </p:txBody>
      </p:sp>
      <p:sp>
        <p:nvSpPr>
          <p:cNvPr id="5" name="Footer Placeholder 4">
            <a:extLst>
              <a:ext uri="{FF2B5EF4-FFF2-40B4-BE49-F238E27FC236}">
                <a16:creationId xmlns:a16="http://schemas.microsoft.com/office/drawing/2014/main" id="{41E316C0-1C59-4490-B0B6-2C45454CF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F7793-6CDC-403B-9DC6-E064BA3CBA53}"/>
              </a:ext>
            </a:extLst>
          </p:cNvPr>
          <p:cNvSpPr>
            <a:spLocks noGrp="1"/>
          </p:cNvSpPr>
          <p:nvPr>
            <p:ph type="sldNum" sz="quarter" idx="12"/>
          </p:nvPr>
        </p:nvSpPr>
        <p:spPr/>
        <p:txBody>
          <a:bodyPr/>
          <a:lstStyle/>
          <a:p>
            <a:fld id="{86720073-6176-4107-B92C-9CE916014A92}" type="slidenum">
              <a:rPr lang="en-US" smtClean="0"/>
              <a:t>‹#›</a:t>
            </a:fld>
            <a:endParaRPr lang="en-US"/>
          </a:p>
        </p:txBody>
      </p:sp>
    </p:spTree>
    <p:extLst>
      <p:ext uri="{BB962C8B-B14F-4D97-AF65-F5344CB8AC3E}">
        <p14:creationId xmlns:p14="http://schemas.microsoft.com/office/powerpoint/2010/main" val="158869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3"/>
          </a:xfrm>
          <a:prstGeom prst="rect">
            <a:avLst/>
          </a:prstGeom>
        </p:spPr>
      </p:pic>
    </p:spTree>
    <p:extLst>
      <p:ext uri="{BB962C8B-B14F-4D97-AF65-F5344CB8AC3E}">
        <p14:creationId xmlns:p14="http://schemas.microsoft.com/office/powerpoint/2010/main" val="935655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9986681" y="6869532"/>
            <a:ext cx="3202843" cy="512064"/>
          </a:xfrm>
        </p:spPr>
        <p:txBody>
          <a:bodyPr anchor="ctr" anchorCtr="0">
            <a:noAutofit/>
          </a:bodyPr>
          <a:lstStyle>
            <a:lvl1pPr marL="0" indent="0" algn="ctr">
              <a:buNone/>
              <a:defRPr sz="1600" baseline="0">
                <a:solidFill>
                  <a:schemeClr val="tx1">
                    <a:lumMod val="60000"/>
                    <a:lumOff val="40000"/>
                  </a:schemeClr>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807305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4878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7372350"/>
            <a:ext cx="13817600" cy="400052"/>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7372350"/>
            <a:ext cx="13817600" cy="400052"/>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3445328" y="4381997"/>
            <a:ext cx="9744199" cy="517065"/>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0"/>
            <a:ext cx="2572932" cy="7772400"/>
          </a:xfrm>
          <a:prstGeom prst="rect">
            <a:avLst/>
          </a:prstGeom>
        </p:spPr>
      </p:pic>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628074" y="2487883"/>
            <a:ext cx="12561453" cy="3093154"/>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9" r:id="rId3"/>
    <p:sldLayoutId id="2147483690" r:id="rId4"/>
    <p:sldLayoutId id="2147483665" r:id="rId5"/>
    <p:sldLayoutId id="2147483679" r:id="rId6"/>
    <p:sldLayoutId id="2147483649" r:id="rId7"/>
    <p:sldLayoutId id="2147483666" r:id="rId8"/>
    <p:sldLayoutId id="2147483668" r:id="rId9"/>
    <p:sldLayoutId id="2147483683" r:id="rId10"/>
    <p:sldLayoutId id="2147483687" r:id="rId11"/>
    <p:sldLayoutId id="2147483688" r:id="rId12"/>
    <p:sldLayoutId id="2147483669" r:id="rId13"/>
    <p:sldLayoutId id="2147483650" r:id="rId14"/>
    <p:sldLayoutId id="2147483686" r:id="rId15"/>
    <p:sldLayoutId id="2147483661" r:id="rId16"/>
    <p:sldLayoutId id="2147483680" r:id="rId17"/>
    <p:sldLayoutId id="2147483670" r:id="rId18"/>
    <p:sldLayoutId id="2147483681" r:id="rId19"/>
    <p:sldLayoutId id="2147483691" r:id="rId20"/>
    <p:sldLayoutId id="2147483682" r:id="rId21"/>
    <p:sldLayoutId id="2147483677" r:id="rId22"/>
    <p:sldLayoutId id="2147483692" r:id="rId23"/>
    <p:sldLayoutId id="2147483672" r:id="rId24"/>
    <p:sldLayoutId id="2147483693" r:id="rId25"/>
    <p:sldLayoutId id="2147483694" r:id="rId26"/>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699614" rtl="0" eaLnBrk="1" latinLnBrk="0" hangingPunct="1">
        <a:spcBef>
          <a:spcPct val="0"/>
        </a:spcBef>
        <a:buNone/>
        <a:defRPr sz="5400" b="0" i="0" kern="1200">
          <a:solidFill>
            <a:schemeClr val="tx2"/>
          </a:solidFill>
          <a:latin typeface="Vitesse Light" charset="0"/>
          <a:ea typeface="Vitesse Light" charset="0"/>
          <a:cs typeface="Vitesse Light"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hyperlink" Target="mailto:MeganR.Fritz@colostate.edu"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D27F2-4760-49CA-B65F-5EB352B83D12}"/>
              </a:ext>
            </a:extLst>
          </p:cNvPr>
          <p:cNvPicPr>
            <a:picLocks noChangeAspect="1"/>
          </p:cNvPicPr>
          <p:nvPr/>
        </p:nvPicPr>
        <p:blipFill>
          <a:blip r:embed="rId2"/>
          <a:stretch>
            <a:fillRect/>
          </a:stretch>
        </p:blipFill>
        <p:spPr>
          <a:xfrm>
            <a:off x="1163230" y="139256"/>
            <a:ext cx="6725285" cy="6941185"/>
          </a:xfrm>
          <a:prstGeom prst="rect">
            <a:avLst/>
          </a:prstGeom>
        </p:spPr>
      </p:pic>
      <p:sp>
        <p:nvSpPr>
          <p:cNvPr id="5" name="Arrow: Left 4">
            <a:extLst>
              <a:ext uri="{FF2B5EF4-FFF2-40B4-BE49-F238E27FC236}">
                <a16:creationId xmlns:a16="http://schemas.microsoft.com/office/drawing/2014/main" id="{2C7E21D4-ADF0-4C91-BEC8-FB5E8AD7EE55}"/>
              </a:ext>
            </a:extLst>
          </p:cNvPr>
          <p:cNvSpPr/>
          <p:nvPr/>
        </p:nvSpPr>
        <p:spPr>
          <a:xfrm>
            <a:off x="4207511" y="4846955"/>
            <a:ext cx="1198245" cy="32385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267">
              <a:ln>
                <a:solidFill>
                  <a:srgbClr val="FF0000"/>
                </a:solidFill>
              </a:ln>
              <a:solidFill>
                <a:srgbClr val="FF0000"/>
              </a:solidFill>
            </a:endParaRPr>
          </a:p>
        </p:txBody>
      </p:sp>
      <p:sp>
        <p:nvSpPr>
          <p:cNvPr id="6" name="Title 5">
            <a:extLst>
              <a:ext uri="{FF2B5EF4-FFF2-40B4-BE49-F238E27FC236}">
                <a16:creationId xmlns:a16="http://schemas.microsoft.com/office/drawing/2014/main" id="{3C8315CE-5364-4DBD-B678-A3A749DFDA31}"/>
              </a:ext>
            </a:extLst>
          </p:cNvPr>
          <p:cNvSpPr>
            <a:spLocks noGrp="1"/>
          </p:cNvSpPr>
          <p:nvPr>
            <p:ph type="title"/>
          </p:nvPr>
        </p:nvSpPr>
        <p:spPr>
          <a:xfrm>
            <a:off x="9560560" y="538860"/>
            <a:ext cx="3840480" cy="964627"/>
          </a:xfrm>
        </p:spPr>
        <p:txBody>
          <a:bodyPr/>
          <a:lstStyle/>
          <a:p>
            <a:r>
              <a:rPr lang="en-US" dirty="0"/>
              <a:t>Placing an Animal Order in Kuali Research:</a:t>
            </a:r>
          </a:p>
        </p:txBody>
      </p:sp>
      <p:sp>
        <p:nvSpPr>
          <p:cNvPr id="8" name="Text Placeholder 7">
            <a:extLst>
              <a:ext uri="{FF2B5EF4-FFF2-40B4-BE49-F238E27FC236}">
                <a16:creationId xmlns:a16="http://schemas.microsoft.com/office/drawing/2014/main" id="{44BD5944-A8FB-4BB0-A9BF-C5B871124249}"/>
              </a:ext>
            </a:extLst>
          </p:cNvPr>
          <p:cNvSpPr>
            <a:spLocks noGrp="1"/>
          </p:cNvSpPr>
          <p:nvPr>
            <p:ph type="body" sz="quarter" idx="11"/>
          </p:nvPr>
        </p:nvSpPr>
        <p:spPr>
          <a:xfrm>
            <a:off x="9363165" y="2003825"/>
            <a:ext cx="4235269" cy="3764749"/>
          </a:xfrm>
        </p:spPr>
        <p:txBody>
          <a:bodyPr/>
          <a:lstStyle/>
          <a:p>
            <a:pPr marL="518145" indent="-518145" algn="l">
              <a:buFont typeface="+mj-lt"/>
              <a:buAutoNum type="arabicPeriod"/>
            </a:pPr>
            <a:r>
              <a:rPr lang="en-US" dirty="0"/>
              <a:t>Log into Kuali Research using your CSU credentials </a:t>
            </a:r>
          </a:p>
          <a:p>
            <a:pPr marL="518145" indent="-518145" algn="l">
              <a:buFont typeface="+mj-lt"/>
              <a:buAutoNum type="arabicPeriod"/>
            </a:pPr>
            <a:endParaRPr lang="en-US" dirty="0"/>
          </a:p>
          <a:p>
            <a:pPr marL="518145" indent="-518145" algn="l">
              <a:buFont typeface="+mj-lt"/>
              <a:buAutoNum type="arabicPeriod"/>
            </a:pPr>
            <a:r>
              <a:rPr lang="en-US" dirty="0"/>
              <a:t>Open the RESEARCHER menu and find the Animal Management menu</a:t>
            </a:r>
          </a:p>
          <a:p>
            <a:pPr marL="518145" indent="-518145" algn="l">
              <a:buFont typeface="+mj-lt"/>
              <a:buAutoNum type="arabicPeriod"/>
            </a:pPr>
            <a:endParaRPr lang="en-US" dirty="0"/>
          </a:p>
          <a:p>
            <a:pPr marL="518145" indent="-518145" algn="l">
              <a:buFont typeface="+mj-lt"/>
              <a:buAutoNum type="arabicPeriod"/>
            </a:pPr>
            <a:r>
              <a:rPr lang="en-US" dirty="0"/>
              <a:t>Click on “Create Animal Order” </a:t>
            </a:r>
          </a:p>
          <a:p>
            <a:endParaRPr lang="en-US" dirty="0"/>
          </a:p>
        </p:txBody>
      </p:sp>
      <p:sp>
        <p:nvSpPr>
          <p:cNvPr id="9" name="Oval 8">
            <a:extLst>
              <a:ext uri="{FF2B5EF4-FFF2-40B4-BE49-F238E27FC236}">
                <a16:creationId xmlns:a16="http://schemas.microsoft.com/office/drawing/2014/main" id="{5248147C-7997-4F0A-8E46-4E53E1ACB782}"/>
              </a:ext>
            </a:extLst>
          </p:cNvPr>
          <p:cNvSpPr/>
          <p:nvPr/>
        </p:nvSpPr>
        <p:spPr>
          <a:xfrm>
            <a:off x="2950030" y="274522"/>
            <a:ext cx="1034143" cy="441588"/>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ctr"/>
          <a:lstStyle/>
          <a:p>
            <a:pPr algn="ctr"/>
            <a:endParaRPr lang="en-US" dirty="0">
              <a:latin typeface="Proxima Nova" charset="0"/>
              <a:ea typeface="Proxima Nova" charset="0"/>
              <a:cs typeface="Proxima Nova" charset="0"/>
            </a:endParaRPr>
          </a:p>
        </p:txBody>
      </p:sp>
    </p:spTree>
    <p:extLst>
      <p:ext uri="{BB962C8B-B14F-4D97-AF65-F5344CB8AC3E}">
        <p14:creationId xmlns:p14="http://schemas.microsoft.com/office/powerpoint/2010/main" val="29798051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048C58-654A-4D0A-B416-F63A4E895A2B}"/>
              </a:ext>
            </a:extLst>
          </p:cNvPr>
          <p:cNvPicPr>
            <a:picLocks noChangeAspect="1"/>
          </p:cNvPicPr>
          <p:nvPr/>
        </p:nvPicPr>
        <p:blipFill>
          <a:blip r:embed="rId2"/>
          <a:stretch>
            <a:fillRect/>
          </a:stretch>
        </p:blipFill>
        <p:spPr>
          <a:xfrm>
            <a:off x="760690" y="93003"/>
            <a:ext cx="12296221" cy="3024084"/>
          </a:xfrm>
          <a:prstGeom prst="rect">
            <a:avLst/>
          </a:prstGeom>
          <a:effectLst>
            <a:outerShdw blurRad="63500" sx="102000" sy="102000" algn="ctr" rotWithShape="0">
              <a:prstClr val="black">
                <a:alpha val="40000"/>
              </a:prstClr>
            </a:outerShdw>
          </a:effectLst>
        </p:spPr>
      </p:pic>
      <p:sp>
        <p:nvSpPr>
          <p:cNvPr id="3" name="Text Placeholder 2">
            <a:extLst>
              <a:ext uri="{FF2B5EF4-FFF2-40B4-BE49-F238E27FC236}">
                <a16:creationId xmlns:a16="http://schemas.microsoft.com/office/drawing/2014/main" id="{E054EC5F-69B6-4850-AD3F-0FA5C1945826}"/>
              </a:ext>
            </a:extLst>
          </p:cNvPr>
          <p:cNvSpPr>
            <a:spLocks noGrp="1"/>
          </p:cNvSpPr>
          <p:nvPr>
            <p:ph type="body" sz="quarter" idx="11"/>
          </p:nvPr>
        </p:nvSpPr>
        <p:spPr>
          <a:xfrm>
            <a:off x="494493" y="3117087"/>
            <a:ext cx="12828615" cy="4859408"/>
          </a:xfrm>
        </p:spPr>
        <p:txBody>
          <a:bodyPr/>
          <a:lstStyle/>
          <a:p>
            <a:pPr>
              <a:lnSpc>
                <a:spcPct val="100000"/>
              </a:lnSpc>
            </a:pPr>
            <a:r>
              <a:rPr lang="en-US" sz="1813" dirty="0"/>
              <a:t>4</a:t>
            </a:r>
            <a:r>
              <a:rPr lang="en-US" sz="2000" dirty="0"/>
              <a:t>. </a:t>
            </a:r>
            <a:r>
              <a:rPr lang="en-US" dirty="0"/>
              <a:t>In the Basic Info section of the animal order, select:</a:t>
            </a:r>
          </a:p>
          <a:p>
            <a:pPr marL="841985" lvl="1" indent="-323840">
              <a:lnSpc>
                <a:spcPct val="100000"/>
              </a:lnSpc>
              <a:buFont typeface="Arial" panose="020B0604020202020204" pitchFamily="34" charset="0"/>
              <a:buChar char="•"/>
            </a:pPr>
            <a:r>
              <a:rPr lang="en-US" sz="1800" dirty="0"/>
              <a:t>The Protocol </a:t>
            </a:r>
          </a:p>
          <a:p>
            <a:pPr marL="841985" lvl="1" indent="-323840">
              <a:lnSpc>
                <a:spcPct val="100000"/>
              </a:lnSpc>
              <a:buFont typeface="Arial" panose="020B0604020202020204" pitchFamily="34" charset="0"/>
              <a:buChar char="•"/>
            </a:pPr>
            <a:r>
              <a:rPr lang="en-US" sz="1800" dirty="0"/>
              <a:t>The Species to order</a:t>
            </a:r>
          </a:p>
          <a:p>
            <a:pPr marL="1878275" lvl="3" indent="-323840">
              <a:lnSpc>
                <a:spcPct val="100000"/>
              </a:lnSpc>
              <a:buFont typeface="Calibri" panose="020F0502020204030204" pitchFamily="34" charset="0"/>
              <a:buChar char="»"/>
            </a:pPr>
            <a:r>
              <a:rPr lang="en-US" dirty="0"/>
              <a:t>If you need to order more animals than the remaining number showing next to the species name, you will need to submit an amendment in Kuali Protocol first and wait for approval before continuing. </a:t>
            </a:r>
          </a:p>
          <a:p>
            <a:pPr marL="841985" lvl="1" indent="-323840">
              <a:lnSpc>
                <a:spcPct val="100000"/>
              </a:lnSpc>
              <a:buFont typeface="Arial" panose="020B0604020202020204" pitchFamily="34" charset="0"/>
              <a:buChar char="•"/>
            </a:pPr>
            <a:r>
              <a:rPr lang="en-US" sz="1800" dirty="0"/>
              <a:t>The Vendor</a:t>
            </a:r>
          </a:p>
          <a:p>
            <a:pPr marL="1878275" lvl="3" indent="-323840">
              <a:lnSpc>
                <a:spcPct val="100000"/>
              </a:lnSpc>
              <a:buFont typeface="Calibri" panose="020F0502020204030204" pitchFamily="34" charset="0"/>
              <a:buChar char="»"/>
            </a:pPr>
            <a:r>
              <a:rPr lang="en-US" dirty="0"/>
              <a:t>The most common vendors are listed. If you do not see the vendor you wish to use, select “Other (specify)” and type in the vendor name in the open field to the right. If animals are to be wild-caught or donated, enter the source in the open field. </a:t>
            </a:r>
          </a:p>
          <a:p>
            <a:pPr marL="841985" lvl="1" indent="-323840">
              <a:lnSpc>
                <a:spcPct val="100000"/>
              </a:lnSpc>
              <a:buFont typeface="Arial" panose="020B0604020202020204" pitchFamily="34" charset="0"/>
              <a:buChar char="•"/>
            </a:pPr>
            <a:r>
              <a:rPr lang="en-US" sz="1800" dirty="0"/>
              <a:t>The Strain/Breed</a:t>
            </a:r>
          </a:p>
          <a:p>
            <a:pPr marL="1878275" lvl="3" indent="-323840">
              <a:lnSpc>
                <a:spcPct val="100000"/>
              </a:lnSpc>
              <a:buFont typeface="Calibri" panose="020F0502020204030204" pitchFamily="34" charset="0"/>
              <a:buChar char="»"/>
            </a:pPr>
            <a:r>
              <a:rPr lang="en-US" dirty="0"/>
              <a:t>If you select Other (specify), use the field to the right to enter in the strain/breed name. If you know the stock number for the strain you wish to order, you can enter that in this field too. </a:t>
            </a:r>
          </a:p>
          <a:p>
            <a:pPr marL="841985" lvl="1" indent="-323840">
              <a:lnSpc>
                <a:spcPct val="100000"/>
              </a:lnSpc>
              <a:buFont typeface="Arial" panose="020B0604020202020204" pitchFamily="34" charset="0"/>
              <a:buChar char="•"/>
            </a:pPr>
            <a:r>
              <a:rPr lang="en-US" sz="1800" dirty="0"/>
              <a:t>The Contact Person: this can be anyone listed on the protocol</a:t>
            </a:r>
          </a:p>
          <a:p>
            <a:r>
              <a:rPr lang="en-US" sz="2267" dirty="0"/>
              <a:t>	</a:t>
            </a:r>
            <a:endParaRPr lang="en-US" dirty="0"/>
          </a:p>
        </p:txBody>
      </p:sp>
    </p:spTree>
    <p:extLst>
      <p:ext uri="{BB962C8B-B14F-4D97-AF65-F5344CB8AC3E}">
        <p14:creationId xmlns:p14="http://schemas.microsoft.com/office/powerpoint/2010/main" val="7271872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F3FAC5E-A6E0-4AEA-9DF8-6147F31743A4}"/>
              </a:ext>
            </a:extLst>
          </p:cNvPr>
          <p:cNvGrpSpPr/>
          <p:nvPr/>
        </p:nvGrpSpPr>
        <p:grpSpPr>
          <a:xfrm>
            <a:off x="222462" y="397175"/>
            <a:ext cx="13372677" cy="1783414"/>
            <a:chOff x="127635" y="350448"/>
            <a:chExt cx="11950332" cy="1573601"/>
          </a:xfrm>
        </p:grpSpPr>
        <p:pic>
          <p:nvPicPr>
            <p:cNvPr id="6" name="Picture 5">
              <a:extLst>
                <a:ext uri="{FF2B5EF4-FFF2-40B4-BE49-F238E27FC236}">
                  <a16:creationId xmlns:a16="http://schemas.microsoft.com/office/drawing/2014/main" id="{BC2E5908-147A-4F63-B5DF-67C742A79DA3}"/>
                </a:ext>
              </a:extLst>
            </p:cNvPr>
            <p:cNvPicPr>
              <a:picLocks noChangeAspect="1"/>
            </p:cNvPicPr>
            <p:nvPr/>
          </p:nvPicPr>
          <p:blipFill>
            <a:blip r:embed="rId2"/>
            <a:stretch>
              <a:fillRect/>
            </a:stretch>
          </p:blipFill>
          <p:spPr>
            <a:xfrm>
              <a:off x="127635" y="350448"/>
              <a:ext cx="11950332" cy="1573601"/>
            </a:xfrm>
            <a:prstGeom prst="rect">
              <a:avLst/>
            </a:prstGeo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26E5B1C3-063D-4BF0-8DB6-29273798317A}"/>
                </a:ext>
              </a:extLst>
            </p:cNvPr>
            <p:cNvSpPr/>
            <p:nvPr/>
          </p:nvSpPr>
          <p:spPr>
            <a:xfrm>
              <a:off x="3188473" y="1049572"/>
              <a:ext cx="1311965" cy="1749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267"/>
            </a:p>
          </p:txBody>
        </p:sp>
        <p:sp>
          <p:nvSpPr>
            <p:cNvPr id="8" name="Rectangle: Rounded Corners 7">
              <a:extLst>
                <a:ext uri="{FF2B5EF4-FFF2-40B4-BE49-F238E27FC236}">
                  <a16:creationId xmlns:a16="http://schemas.microsoft.com/office/drawing/2014/main" id="{AFAE81D9-A931-4C8F-8027-667B1EE9F911}"/>
                </a:ext>
              </a:extLst>
            </p:cNvPr>
            <p:cNvSpPr/>
            <p:nvPr/>
          </p:nvSpPr>
          <p:spPr>
            <a:xfrm>
              <a:off x="5542059" y="1049572"/>
              <a:ext cx="1311965" cy="1749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267"/>
            </a:p>
          </p:txBody>
        </p:sp>
        <p:sp>
          <p:nvSpPr>
            <p:cNvPr id="9" name="Rectangle: Rounded Corners 8">
              <a:extLst>
                <a:ext uri="{FF2B5EF4-FFF2-40B4-BE49-F238E27FC236}">
                  <a16:creationId xmlns:a16="http://schemas.microsoft.com/office/drawing/2014/main" id="{6C036718-0E3D-4708-961B-ED00053B31AA}"/>
                </a:ext>
              </a:extLst>
            </p:cNvPr>
            <p:cNvSpPr/>
            <p:nvPr/>
          </p:nvSpPr>
          <p:spPr>
            <a:xfrm>
              <a:off x="7895645" y="1049572"/>
              <a:ext cx="1311965" cy="1749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267"/>
            </a:p>
          </p:txBody>
        </p:sp>
        <p:sp>
          <p:nvSpPr>
            <p:cNvPr id="10" name="Rectangle 9">
              <a:extLst>
                <a:ext uri="{FF2B5EF4-FFF2-40B4-BE49-F238E27FC236}">
                  <a16:creationId xmlns:a16="http://schemas.microsoft.com/office/drawing/2014/main" id="{BFE2D55C-FBCD-459A-B804-4DFF11177678}"/>
                </a:ext>
              </a:extLst>
            </p:cNvPr>
            <p:cNvSpPr/>
            <p:nvPr/>
          </p:nvSpPr>
          <p:spPr>
            <a:xfrm>
              <a:off x="10853530" y="1049572"/>
              <a:ext cx="326004" cy="174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267"/>
            </a:p>
          </p:txBody>
        </p:sp>
      </p:grpSp>
      <p:sp>
        <p:nvSpPr>
          <p:cNvPr id="3" name="Text Placeholder 2">
            <a:extLst>
              <a:ext uri="{FF2B5EF4-FFF2-40B4-BE49-F238E27FC236}">
                <a16:creationId xmlns:a16="http://schemas.microsoft.com/office/drawing/2014/main" id="{E6DC0F7F-A436-4D2D-B435-94B4986F56DA}"/>
              </a:ext>
            </a:extLst>
          </p:cNvPr>
          <p:cNvSpPr>
            <a:spLocks noGrp="1"/>
          </p:cNvSpPr>
          <p:nvPr>
            <p:ph type="body" sz="quarter" idx="11"/>
          </p:nvPr>
        </p:nvSpPr>
        <p:spPr>
          <a:xfrm>
            <a:off x="140334" y="2462486"/>
            <a:ext cx="13536932" cy="4867807"/>
          </a:xfrm>
        </p:spPr>
        <p:txBody>
          <a:bodyPr/>
          <a:lstStyle/>
          <a:p>
            <a:pPr>
              <a:lnSpc>
                <a:spcPct val="100000"/>
              </a:lnSpc>
            </a:pPr>
            <a:r>
              <a:rPr lang="en-US" sz="2000" dirty="0"/>
              <a:t>5. </a:t>
            </a:r>
            <a:r>
              <a:rPr lang="en-US" dirty="0"/>
              <a:t>In the Accounting section, enter in:</a:t>
            </a:r>
          </a:p>
          <a:p>
            <a:pPr marL="841985" lvl="1" indent="-323840">
              <a:lnSpc>
                <a:spcPct val="100000"/>
              </a:lnSpc>
              <a:buFont typeface="Arial" panose="020B0604020202020204" pitchFamily="34" charset="0"/>
              <a:buChar char="•"/>
            </a:pPr>
            <a:r>
              <a:rPr lang="en-US" sz="1800" dirty="0"/>
              <a:t>The Order Account(s) will be charged the cost of the animal(s) and any associated fees. </a:t>
            </a:r>
          </a:p>
          <a:p>
            <a:pPr marL="1360130" lvl="2" indent="-323840">
              <a:lnSpc>
                <a:spcPct val="100000"/>
              </a:lnSpc>
              <a:buFont typeface="Calibri" panose="020F0502020204030204" pitchFamily="34" charset="0"/>
              <a:buChar char="»"/>
            </a:pPr>
            <a:r>
              <a:rPr lang="en-US" sz="1800" dirty="0"/>
              <a:t>Account numbers for CSU start with Chart Code CO and the account number should be 7 digits with </a:t>
            </a:r>
            <a:r>
              <a:rPr lang="en-US" sz="1800" b="1" u="sng" dirty="0"/>
              <a:t>no</a:t>
            </a:r>
            <a:r>
              <a:rPr lang="en-US" sz="1800" dirty="0"/>
              <a:t> spaces or dashes</a:t>
            </a:r>
          </a:p>
          <a:p>
            <a:pPr marL="1360130" lvl="2" indent="-323840">
              <a:lnSpc>
                <a:spcPct val="100000"/>
              </a:lnSpc>
              <a:buFont typeface="Calibri" panose="020F0502020204030204" pitchFamily="34" charset="0"/>
              <a:buChar char="»"/>
            </a:pPr>
            <a:r>
              <a:rPr lang="en-US" sz="1800" dirty="0"/>
              <a:t>If there is a subaccount, enter it in the space provided for the Sub Account</a:t>
            </a:r>
          </a:p>
          <a:p>
            <a:pPr marL="1360130" lvl="2" indent="-323840">
              <a:lnSpc>
                <a:spcPct val="100000"/>
              </a:lnSpc>
              <a:buFont typeface="Calibri" panose="020F0502020204030204" pitchFamily="34" charset="0"/>
              <a:buChar char="»"/>
            </a:pPr>
            <a:r>
              <a:rPr lang="en-US" sz="1800" dirty="0"/>
              <a:t>Enter in the percentage that needs to be charged to that account; the sum of percentages must equal 100%</a:t>
            </a:r>
          </a:p>
          <a:p>
            <a:pPr marL="1360130" lvl="2" indent="-323840">
              <a:lnSpc>
                <a:spcPct val="100000"/>
              </a:lnSpc>
              <a:buFont typeface="Calibri" panose="020F0502020204030204" pitchFamily="34" charset="0"/>
              <a:buChar char="»"/>
            </a:pPr>
            <a:r>
              <a:rPr lang="en-US" sz="1800" dirty="0"/>
              <a:t>Once the account information is in, press the “add” button at the end of the row; if the account is a valid account in KFS, the line will be added to the order</a:t>
            </a:r>
          </a:p>
          <a:p>
            <a:pPr marL="1036290" lvl="2" indent="0">
              <a:lnSpc>
                <a:spcPct val="100000"/>
              </a:lnSpc>
              <a:buNone/>
            </a:pPr>
            <a:endParaRPr lang="en-US" sz="1800" dirty="0"/>
          </a:p>
          <a:p>
            <a:pPr marL="841985" lvl="1" indent="-323840">
              <a:lnSpc>
                <a:spcPct val="100000"/>
              </a:lnSpc>
              <a:buFont typeface="Arial" panose="020B0604020202020204" pitchFamily="34" charset="0"/>
              <a:buChar char="•"/>
            </a:pPr>
            <a:r>
              <a:rPr lang="en-US" sz="1800" dirty="0"/>
              <a:t>The Per Diem Account(s) will be the account(s) on file for the per diem charges accrued by the animal(s) on this order. </a:t>
            </a:r>
          </a:p>
          <a:p>
            <a:pPr marL="1360130" lvl="2" indent="-323840">
              <a:lnSpc>
                <a:spcPct val="100000"/>
              </a:lnSpc>
              <a:buFont typeface="Calibri" panose="020F0502020204030204" pitchFamily="34" charset="0"/>
              <a:buChar char="»"/>
            </a:pPr>
            <a:r>
              <a:rPr lang="en-US" sz="1800" dirty="0"/>
              <a:t>The account must be a valid account in KFS and the percentages must total to 100%</a:t>
            </a:r>
          </a:p>
          <a:p>
            <a:endParaRPr lang="en-US" sz="2267" dirty="0"/>
          </a:p>
          <a:p>
            <a:endParaRPr lang="en-US" dirty="0"/>
          </a:p>
        </p:txBody>
      </p:sp>
    </p:spTree>
    <p:extLst>
      <p:ext uri="{BB962C8B-B14F-4D97-AF65-F5344CB8AC3E}">
        <p14:creationId xmlns:p14="http://schemas.microsoft.com/office/powerpoint/2010/main" val="18350390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2B6119-BECB-435A-AD10-BB2A00DCB328}"/>
              </a:ext>
            </a:extLst>
          </p:cNvPr>
          <p:cNvPicPr>
            <a:picLocks noChangeAspect="1"/>
          </p:cNvPicPr>
          <p:nvPr/>
        </p:nvPicPr>
        <p:blipFill>
          <a:blip r:embed="rId2"/>
          <a:stretch>
            <a:fillRect/>
          </a:stretch>
        </p:blipFill>
        <p:spPr>
          <a:xfrm>
            <a:off x="279356" y="991420"/>
            <a:ext cx="13255884" cy="1266212"/>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56DDBE85-A85A-4818-BE7C-B7A489D0A6BF}"/>
              </a:ext>
            </a:extLst>
          </p:cNvPr>
          <p:cNvSpPr txBox="1"/>
          <p:nvPr/>
        </p:nvSpPr>
        <p:spPr>
          <a:xfrm>
            <a:off x="279356" y="2577283"/>
            <a:ext cx="13255884" cy="4611583"/>
          </a:xfrm>
          <a:prstGeom prst="rect">
            <a:avLst/>
          </a:prstGeom>
          <a:noFill/>
        </p:spPr>
        <p:txBody>
          <a:bodyPr wrap="square" rtlCol="0">
            <a:spAutoFit/>
          </a:bodyPr>
          <a:lstStyle/>
          <a:p>
            <a:pPr>
              <a:spcBef>
                <a:spcPts val="600"/>
              </a:spcBef>
              <a:spcAft>
                <a:spcPts val="600"/>
              </a:spcAft>
            </a:pPr>
            <a:r>
              <a:rPr lang="en-US" dirty="0"/>
              <a:t>6</a:t>
            </a:r>
            <a:r>
              <a:rPr lang="en-US" sz="2267" dirty="0"/>
              <a:t>. </a:t>
            </a:r>
            <a:r>
              <a:rPr lang="en-US" sz="1800" dirty="0">
                <a:latin typeface="Proxima Nova"/>
              </a:rPr>
              <a:t>Begin the Delivery with entering in:</a:t>
            </a:r>
          </a:p>
          <a:p>
            <a:pPr marL="841985" lvl="1" indent="-323840">
              <a:spcAft>
                <a:spcPts val="600"/>
              </a:spcAft>
              <a:buFont typeface="Arial" panose="020B0604020202020204" pitchFamily="34" charset="0"/>
              <a:buChar char="•"/>
            </a:pPr>
            <a:r>
              <a:rPr lang="en-US" sz="1800" dirty="0">
                <a:latin typeface="Proxima Nova"/>
              </a:rPr>
              <a:t>The Requested Delivery Date using the calendar applet</a:t>
            </a:r>
          </a:p>
          <a:p>
            <a:pPr marL="1360130" lvl="2" indent="-323840">
              <a:spcAft>
                <a:spcPts val="600"/>
              </a:spcAft>
              <a:buFont typeface="Calibri" panose="020F0502020204030204" pitchFamily="34" charset="0"/>
              <a:buChar char="»"/>
            </a:pPr>
            <a:r>
              <a:rPr lang="en-US" sz="1800" dirty="0">
                <a:latin typeface="Proxima Nova"/>
              </a:rPr>
              <a:t>LAR requires a 2-week lead-time with the cutoff being Wednesdays at noon</a:t>
            </a:r>
          </a:p>
          <a:p>
            <a:pPr marL="1360130" lvl="2" indent="-323840">
              <a:spcAft>
                <a:spcPts val="600"/>
              </a:spcAft>
              <a:buFont typeface="Calibri" panose="020F0502020204030204" pitchFamily="34" charset="0"/>
              <a:buChar char="»"/>
            </a:pPr>
            <a:r>
              <a:rPr lang="en-US" sz="1800" dirty="0">
                <a:latin typeface="Proxima Nova"/>
              </a:rPr>
              <a:t>Most small animal deliveries are received on Mondays</a:t>
            </a:r>
          </a:p>
          <a:p>
            <a:pPr marL="1360130" lvl="2" indent="-323840">
              <a:spcAft>
                <a:spcPts val="600"/>
              </a:spcAft>
              <a:buFont typeface="Calibri" panose="020F0502020204030204" pitchFamily="34" charset="0"/>
              <a:buChar char="»"/>
            </a:pPr>
            <a:r>
              <a:rPr lang="en-US" sz="1800" dirty="0">
                <a:latin typeface="Proxima Nova"/>
              </a:rPr>
              <a:t>If you need to schedule a delivery on a day other than Monday, make note of it in the Ordering Comments</a:t>
            </a:r>
          </a:p>
          <a:p>
            <a:pPr marL="1360130" lvl="2" indent="-323840">
              <a:spcAft>
                <a:spcPts val="600"/>
              </a:spcAft>
              <a:buFont typeface="Calibri" panose="020F0502020204030204" pitchFamily="34" charset="0"/>
              <a:buChar char="»"/>
            </a:pPr>
            <a:endParaRPr lang="en-US" sz="1800" dirty="0">
              <a:latin typeface="Proxima Nova"/>
            </a:endParaRPr>
          </a:p>
          <a:p>
            <a:pPr marL="869896" lvl="1" indent="-342900">
              <a:spcAft>
                <a:spcPts val="600"/>
              </a:spcAft>
              <a:buFont typeface="Arial" panose="020B0604020202020204" pitchFamily="34" charset="0"/>
              <a:buChar char="•"/>
            </a:pPr>
            <a:r>
              <a:rPr lang="en-US" sz="1800" dirty="0">
                <a:latin typeface="Proxima Nova"/>
              </a:rPr>
              <a:t>The Building Location</a:t>
            </a:r>
          </a:p>
          <a:p>
            <a:pPr marL="1379190" lvl="2" indent="-342900">
              <a:spcAft>
                <a:spcPts val="600"/>
              </a:spcAft>
              <a:buFont typeface="Arial" panose="020B0604020202020204" pitchFamily="34" charset="0"/>
              <a:buChar char="»"/>
            </a:pPr>
            <a:r>
              <a:rPr lang="en-US" sz="1800" dirty="0">
                <a:latin typeface="Proxima Nova"/>
              </a:rPr>
              <a:t>You can only select the building in this order form</a:t>
            </a:r>
          </a:p>
          <a:p>
            <a:pPr marL="1379190" lvl="2" indent="-342900">
              <a:spcAft>
                <a:spcPts val="600"/>
              </a:spcAft>
              <a:buFont typeface="Arial" panose="020B0604020202020204" pitchFamily="34" charset="0"/>
              <a:buChar char="»"/>
            </a:pPr>
            <a:r>
              <a:rPr lang="en-US" sz="1800" dirty="0">
                <a:latin typeface="Proxima Nova"/>
              </a:rPr>
              <a:t>LAR will place your animals in the same room as your existing animals </a:t>
            </a:r>
          </a:p>
          <a:p>
            <a:pPr marL="1379190" lvl="2" indent="-342900">
              <a:spcAft>
                <a:spcPts val="600"/>
              </a:spcAft>
              <a:buFont typeface="Arial" panose="020B0604020202020204" pitchFamily="34" charset="0"/>
              <a:buChar char="»"/>
            </a:pPr>
            <a:r>
              <a:rPr lang="en-US" sz="1800" dirty="0">
                <a:latin typeface="Proxima Nova"/>
              </a:rPr>
              <a:t>If you need these animals to go into a room other than your normal room, make note of the preferred location in the Ordering Comments</a:t>
            </a:r>
          </a:p>
          <a:p>
            <a:pPr marL="1379190" lvl="2" indent="-342900">
              <a:spcAft>
                <a:spcPts val="600"/>
              </a:spcAft>
              <a:buFont typeface="Arial" panose="020B0604020202020204" pitchFamily="34" charset="0"/>
              <a:buChar char="»"/>
            </a:pPr>
            <a:endParaRPr lang="en-US" sz="1800" dirty="0">
              <a:latin typeface="Proxima Nova"/>
            </a:endParaRPr>
          </a:p>
          <a:p>
            <a:pPr marL="869896" lvl="1" indent="-342900">
              <a:spcAft>
                <a:spcPts val="600"/>
              </a:spcAft>
              <a:buFont typeface="Arial" panose="020B0604020202020204" pitchFamily="34" charset="0"/>
              <a:buChar char="•"/>
            </a:pPr>
            <a:r>
              <a:rPr lang="en-US" sz="1800" dirty="0">
                <a:latin typeface="Proxima Nova"/>
              </a:rPr>
              <a:t>Press the Add button once delivery date and location are chosen</a:t>
            </a:r>
          </a:p>
        </p:txBody>
      </p:sp>
    </p:spTree>
    <p:extLst>
      <p:ext uri="{BB962C8B-B14F-4D97-AF65-F5344CB8AC3E}">
        <p14:creationId xmlns:p14="http://schemas.microsoft.com/office/powerpoint/2010/main" val="319645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205D3-65BA-4926-A9FB-CB4E1C756B6D}"/>
              </a:ext>
            </a:extLst>
          </p:cNvPr>
          <p:cNvSpPr>
            <a:spLocks noGrp="1"/>
          </p:cNvSpPr>
          <p:nvPr>
            <p:ph type="body" sz="quarter" idx="11"/>
          </p:nvPr>
        </p:nvSpPr>
        <p:spPr>
          <a:xfrm>
            <a:off x="858061" y="3359400"/>
            <a:ext cx="12101479" cy="3218510"/>
          </a:xfrm>
        </p:spPr>
        <p:txBody>
          <a:bodyPr/>
          <a:lstStyle/>
          <a:p>
            <a:pPr>
              <a:lnSpc>
                <a:spcPct val="100000"/>
              </a:lnSpc>
            </a:pPr>
            <a:r>
              <a:rPr lang="en-US" sz="2000" dirty="0"/>
              <a:t>6</a:t>
            </a:r>
            <a:r>
              <a:rPr lang="en-US" sz="2267" dirty="0"/>
              <a:t>. </a:t>
            </a:r>
            <a:r>
              <a:rPr lang="en-US" dirty="0"/>
              <a:t>Delivery Continued:</a:t>
            </a:r>
          </a:p>
          <a:p>
            <a:pPr marL="841985" lvl="1" indent="-323840">
              <a:lnSpc>
                <a:spcPct val="100000"/>
              </a:lnSpc>
              <a:buFont typeface="Arial" panose="020B0604020202020204" pitchFamily="34" charset="0"/>
              <a:buChar char="•"/>
            </a:pPr>
            <a:r>
              <a:rPr lang="en-US" sz="1800" dirty="0"/>
              <a:t>Complete the Metrics fields </a:t>
            </a:r>
          </a:p>
          <a:p>
            <a:pPr marL="1360130" lvl="2" indent="-323840">
              <a:lnSpc>
                <a:spcPct val="100000"/>
              </a:lnSpc>
              <a:buFont typeface="Calibri" panose="020F0502020204030204" pitchFamily="34" charset="0"/>
              <a:buChar char="»"/>
            </a:pPr>
            <a:r>
              <a:rPr lang="en-US" sz="1800" dirty="0"/>
              <a:t>Enter in the number of animals you would like to order; if you order males and females, they will be shipped in separate boxes to prevent breeding</a:t>
            </a:r>
          </a:p>
          <a:p>
            <a:pPr marL="1360130" lvl="2" indent="-323840">
              <a:lnSpc>
                <a:spcPct val="100000"/>
              </a:lnSpc>
              <a:buFont typeface="Calibri" panose="020F0502020204030204" pitchFamily="34" charset="0"/>
              <a:buChar char="»"/>
            </a:pPr>
            <a:r>
              <a:rPr lang="en-US" sz="1800" dirty="0"/>
              <a:t>The number per cage will vary based on the species: 5 per cage is typical for mice, 2 per cage for rats and 1 per cage for larger species</a:t>
            </a:r>
          </a:p>
          <a:p>
            <a:pPr marL="1360130" lvl="2" indent="-323840">
              <a:lnSpc>
                <a:spcPct val="100000"/>
              </a:lnSpc>
              <a:buFont typeface="Calibri" panose="020F0502020204030204" pitchFamily="34" charset="0"/>
              <a:buChar char="»"/>
            </a:pPr>
            <a:r>
              <a:rPr lang="en-US" sz="1800" dirty="0"/>
              <a:t>Enter in the age range and/or the weight range keeping in mind the vendor can sometimes only accommodate one set of criteria</a:t>
            </a:r>
          </a:p>
          <a:p>
            <a:endParaRPr lang="en-US" dirty="0"/>
          </a:p>
        </p:txBody>
      </p:sp>
      <p:pic>
        <p:nvPicPr>
          <p:cNvPr id="2" name="Picture 1">
            <a:extLst>
              <a:ext uri="{FF2B5EF4-FFF2-40B4-BE49-F238E27FC236}">
                <a16:creationId xmlns:a16="http://schemas.microsoft.com/office/drawing/2014/main" id="{E4DABBA5-B8B8-4BE6-A621-14FBB7FF82ED}"/>
              </a:ext>
            </a:extLst>
          </p:cNvPr>
          <p:cNvPicPr>
            <a:picLocks noChangeAspect="1"/>
          </p:cNvPicPr>
          <p:nvPr/>
        </p:nvPicPr>
        <p:blipFill>
          <a:blip r:embed="rId2"/>
          <a:stretch>
            <a:fillRect/>
          </a:stretch>
        </p:blipFill>
        <p:spPr>
          <a:xfrm>
            <a:off x="1346200" y="207704"/>
            <a:ext cx="11125200" cy="30487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23356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205D3-65BA-4926-A9FB-CB4E1C756B6D}"/>
              </a:ext>
            </a:extLst>
          </p:cNvPr>
          <p:cNvSpPr>
            <a:spLocks noGrp="1"/>
          </p:cNvSpPr>
          <p:nvPr>
            <p:ph type="body" sz="quarter" idx="11"/>
          </p:nvPr>
        </p:nvSpPr>
        <p:spPr>
          <a:xfrm>
            <a:off x="858060" y="2832117"/>
            <a:ext cx="12101479" cy="2503314"/>
          </a:xfrm>
        </p:spPr>
        <p:txBody>
          <a:bodyPr/>
          <a:lstStyle/>
          <a:p>
            <a:pPr>
              <a:lnSpc>
                <a:spcPct val="100000"/>
              </a:lnSpc>
            </a:pPr>
            <a:r>
              <a:rPr lang="en-US" sz="2000" dirty="0"/>
              <a:t>6</a:t>
            </a:r>
            <a:r>
              <a:rPr lang="en-US" sz="2267" dirty="0"/>
              <a:t>. </a:t>
            </a:r>
            <a:r>
              <a:rPr lang="en-US" dirty="0"/>
              <a:t>Delivery Continued:</a:t>
            </a:r>
          </a:p>
          <a:p>
            <a:pPr marL="841985" lvl="1" indent="-323840">
              <a:lnSpc>
                <a:spcPct val="100000"/>
              </a:lnSpc>
              <a:buFont typeface="Arial" panose="020B0604020202020204" pitchFamily="34" charset="0"/>
              <a:buChar char="•"/>
            </a:pPr>
            <a:r>
              <a:rPr lang="en-US" sz="1800" dirty="0"/>
              <a:t>Enter in any Comments that are pertinent to this order </a:t>
            </a:r>
          </a:p>
          <a:p>
            <a:pPr marL="1360130" lvl="2" indent="-323840">
              <a:lnSpc>
                <a:spcPct val="100000"/>
              </a:lnSpc>
              <a:buFont typeface="Calibri" panose="020F0502020204030204" pitchFamily="34" charset="0"/>
              <a:buChar char="»"/>
            </a:pPr>
            <a:r>
              <a:rPr lang="en-US" sz="1800" dirty="0"/>
              <a:t>Ordering Comments can include room placement, delivery date changes and/or any communication to LAR procurement staff</a:t>
            </a:r>
          </a:p>
          <a:p>
            <a:pPr marL="1360130" lvl="2" indent="-323840">
              <a:lnSpc>
                <a:spcPct val="100000"/>
              </a:lnSpc>
              <a:buFont typeface="Calibri" panose="020F0502020204030204" pitchFamily="34" charset="0"/>
              <a:buChar char="»"/>
            </a:pPr>
            <a:r>
              <a:rPr lang="en-US" sz="1800" dirty="0"/>
              <a:t>Shipping Comments are comments that will go directly to the Vendor</a:t>
            </a:r>
          </a:p>
          <a:p>
            <a:pPr marL="1360130" lvl="2" indent="-323840">
              <a:lnSpc>
                <a:spcPct val="100000"/>
              </a:lnSpc>
              <a:buFont typeface="Calibri" panose="020F0502020204030204" pitchFamily="34" charset="0"/>
              <a:buChar char="»"/>
            </a:pPr>
            <a:r>
              <a:rPr lang="en-US" sz="1800" dirty="0"/>
              <a:t>Special Requests can include deviations from cost centers, ‘PI care only’ notification or any communication to LAR Animal Care staff </a:t>
            </a:r>
            <a:endParaRPr lang="en-US" dirty="0"/>
          </a:p>
        </p:txBody>
      </p:sp>
      <p:pic>
        <p:nvPicPr>
          <p:cNvPr id="2" name="Picture 1">
            <a:extLst>
              <a:ext uri="{FF2B5EF4-FFF2-40B4-BE49-F238E27FC236}">
                <a16:creationId xmlns:a16="http://schemas.microsoft.com/office/drawing/2014/main" id="{E1FC60FF-4C8A-4150-B6DC-1F98469F81FF}"/>
              </a:ext>
            </a:extLst>
          </p:cNvPr>
          <p:cNvPicPr>
            <a:picLocks noChangeAspect="1"/>
          </p:cNvPicPr>
          <p:nvPr/>
        </p:nvPicPr>
        <p:blipFill>
          <a:blip r:embed="rId2"/>
          <a:stretch>
            <a:fillRect/>
          </a:stretch>
        </p:blipFill>
        <p:spPr>
          <a:xfrm>
            <a:off x="337457" y="646364"/>
            <a:ext cx="13142686" cy="14722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227662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488C6-B70F-474C-BD19-20743B933909}"/>
              </a:ext>
            </a:extLst>
          </p:cNvPr>
          <p:cNvPicPr>
            <a:picLocks noChangeAspect="1"/>
          </p:cNvPicPr>
          <p:nvPr/>
        </p:nvPicPr>
        <p:blipFill>
          <a:blip r:embed="rId2"/>
          <a:stretch>
            <a:fillRect/>
          </a:stretch>
        </p:blipFill>
        <p:spPr>
          <a:xfrm>
            <a:off x="283031" y="1728787"/>
            <a:ext cx="4256313" cy="832757"/>
          </a:xfrm>
          <a:prstGeom prst="rect">
            <a:avLst/>
          </a:prstGeom>
          <a:effectLst>
            <a:outerShdw blurRad="63500" sx="102000" sy="102000" algn="ctr" rotWithShape="0">
              <a:prstClr val="black">
                <a:alpha val="40000"/>
              </a:prstClr>
            </a:outerShdw>
          </a:effectLst>
        </p:spPr>
      </p:pic>
      <p:sp>
        <p:nvSpPr>
          <p:cNvPr id="4" name="Text Placeholder 2">
            <a:extLst>
              <a:ext uri="{FF2B5EF4-FFF2-40B4-BE49-F238E27FC236}">
                <a16:creationId xmlns:a16="http://schemas.microsoft.com/office/drawing/2014/main" id="{46B9CA3B-0F2A-43B5-8966-736D6D609DE1}"/>
              </a:ext>
            </a:extLst>
          </p:cNvPr>
          <p:cNvSpPr txBox="1">
            <a:spLocks/>
          </p:cNvSpPr>
          <p:nvPr/>
        </p:nvSpPr>
        <p:spPr>
          <a:xfrm>
            <a:off x="4928593" y="1012371"/>
            <a:ext cx="8420196" cy="4323060"/>
          </a:xfrm>
          <a:prstGeom prst="rect">
            <a:avLst/>
          </a:prstGeom>
        </p:spPr>
        <p:txBody>
          <a:bodyPr/>
          <a:lst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lnSpc>
                <a:spcPct val="100000"/>
              </a:lnSpc>
              <a:buNone/>
            </a:pPr>
            <a:r>
              <a:rPr lang="en-US" sz="2000" dirty="0"/>
              <a:t>7</a:t>
            </a:r>
            <a:r>
              <a:rPr lang="en-US" sz="2267" dirty="0"/>
              <a:t>. </a:t>
            </a:r>
            <a:r>
              <a:rPr lang="en-US" dirty="0"/>
              <a:t>The last step is to finalize and submit the order</a:t>
            </a:r>
          </a:p>
          <a:p>
            <a:pPr marL="841985" lvl="1" indent="-323840">
              <a:lnSpc>
                <a:spcPct val="100000"/>
              </a:lnSpc>
              <a:buFont typeface="Arial" panose="020B0604020202020204" pitchFamily="34" charset="0"/>
              <a:buChar char="•"/>
            </a:pPr>
            <a:r>
              <a:rPr lang="en-US" sz="1800" dirty="0"/>
              <a:t>Once completed, press the Submit button to send the order to LAR </a:t>
            </a:r>
          </a:p>
          <a:p>
            <a:pPr marL="841985" lvl="1" indent="-323840">
              <a:lnSpc>
                <a:spcPct val="100000"/>
              </a:lnSpc>
              <a:buFont typeface="Arial" panose="020B0604020202020204" pitchFamily="34" charset="0"/>
              <a:buChar char="•"/>
            </a:pPr>
            <a:r>
              <a:rPr lang="en-US" sz="1800" dirty="0"/>
              <a:t>If you wish to submit the order later, press the Save button</a:t>
            </a:r>
          </a:p>
          <a:p>
            <a:pPr marL="841985" lvl="1" indent="-323840">
              <a:lnSpc>
                <a:spcPct val="100000"/>
              </a:lnSpc>
              <a:buFont typeface="Arial" panose="020B0604020202020204" pitchFamily="34" charset="0"/>
              <a:buChar char="•"/>
            </a:pPr>
            <a:r>
              <a:rPr lang="en-US" sz="1800" dirty="0"/>
              <a:t>If you do not need to place this order and you have not saved it, you can press the Close button and do not save any changes</a:t>
            </a:r>
          </a:p>
          <a:p>
            <a:pPr marL="841985" lvl="1" indent="-323840">
              <a:lnSpc>
                <a:spcPct val="100000"/>
              </a:lnSpc>
              <a:buFont typeface="Arial" panose="020B0604020202020204" pitchFamily="34" charset="0"/>
              <a:buChar char="•"/>
            </a:pPr>
            <a:r>
              <a:rPr lang="en-US" sz="1800" dirty="0"/>
              <a:t>If you have saved the order previously and no longer need it, press the Cancel button</a:t>
            </a:r>
          </a:p>
          <a:p>
            <a:pPr marL="518145" lvl="1" indent="0">
              <a:lnSpc>
                <a:spcPct val="100000"/>
              </a:lnSpc>
              <a:buNone/>
            </a:pPr>
            <a:endParaRPr lang="en-US" sz="1800" dirty="0"/>
          </a:p>
          <a:p>
            <a:pPr marL="518145" lvl="1" indent="0">
              <a:lnSpc>
                <a:spcPct val="100000"/>
              </a:lnSpc>
              <a:buNone/>
            </a:pPr>
            <a:endParaRPr lang="en-US" sz="1800" dirty="0"/>
          </a:p>
          <a:p>
            <a:pPr marL="0" indent="0">
              <a:lnSpc>
                <a:spcPct val="100000"/>
              </a:lnSpc>
              <a:buNone/>
            </a:pPr>
            <a:r>
              <a:rPr lang="en-US" sz="2000" dirty="0"/>
              <a:t>8</a:t>
            </a:r>
            <a:r>
              <a:rPr lang="en-US" sz="2400" dirty="0"/>
              <a:t>.</a:t>
            </a:r>
            <a:r>
              <a:rPr lang="en-US" sz="2000" dirty="0"/>
              <a:t> </a:t>
            </a:r>
            <a:r>
              <a:rPr lang="en-US" dirty="0"/>
              <a:t>Once the order has been successfully submitted, the document will update with a Request Number in the upper righthand side of the document</a:t>
            </a:r>
          </a:p>
          <a:p>
            <a:pPr marL="841985" lvl="1" indent="-323840">
              <a:lnSpc>
                <a:spcPct val="100000"/>
              </a:lnSpc>
              <a:buFont typeface="Arial" panose="020B0604020202020204" pitchFamily="34" charset="0"/>
              <a:buChar char="•"/>
            </a:pPr>
            <a:r>
              <a:rPr lang="en-US" sz="1800" dirty="0"/>
              <a:t>Note this Request Number and reference it in any correspondence with LAR procurement staff</a:t>
            </a:r>
            <a:endParaRPr lang="en-US" sz="2000" dirty="0"/>
          </a:p>
        </p:txBody>
      </p:sp>
      <p:pic>
        <p:nvPicPr>
          <p:cNvPr id="5" name="Picture 4">
            <a:extLst>
              <a:ext uri="{FF2B5EF4-FFF2-40B4-BE49-F238E27FC236}">
                <a16:creationId xmlns:a16="http://schemas.microsoft.com/office/drawing/2014/main" id="{6C210FA4-FFFD-43AC-BDA5-0880F9A05CC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496" t="10353" r="2635" b="9013"/>
          <a:stretch/>
        </p:blipFill>
        <p:spPr>
          <a:xfrm>
            <a:off x="283031" y="4932588"/>
            <a:ext cx="4599348" cy="892700"/>
          </a:xfrm>
          <a:prstGeom prst="rect">
            <a:avLst/>
          </a:prstGeom>
          <a:effectLst>
            <a:outerShdw blurRad="63500" sx="102000" sy="102000" algn="ctr" rotWithShape="0">
              <a:prstClr val="black">
                <a:alpha val="40000"/>
              </a:prstClr>
            </a:outerShdw>
          </a:effectLst>
        </p:spPr>
      </p:pic>
      <p:cxnSp>
        <p:nvCxnSpPr>
          <p:cNvPr id="7" name="Straight Arrow Connector 6">
            <a:extLst>
              <a:ext uri="{FF2B5EF4-FFF2-40B4-BE49-F238E27FC236}">
                <a16:creationId xmlns:a16="http://schemas.microsoft.com/office/drawing/2014/main" id="{DB55A62C-A4DF-4730-A380-D231734E8DB1}"/>
              </a:ext>
            </a:extLst>
          </p:cNvPr>
          <p:cNvCxnSpPr/>
          <p:nvPr/>
        </p:nvCxnSpPr>
        <p:spPr>
          <a:xfrm flipH="1">
            <a:off x="2041072" y="5464629"/>
            <a:ext cx="598715"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3475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4E266-7491-49A6-9949-43DC480C610D}"/>
              </a:ext>
            </a:extLst>
          </p:cNvPr>
          <p:cNvSpPr txBox="1"/>
          <p:nvPr/>
        </p:nvSpPr>
        <p:spPr>
          <a:xfrm>
            <a:off x="685800" y="2401124"/>
            <a:ext cx="6749143" cy="1323439"/>
          </a:xfrm>
          <a:prstGeom prst="rect">
            <a:avLst/>
          </a:prstGeom>
          <a:noFill/>
        </p:spPr>
        <p:txBody>
          <a:bodyPr wrap="square" rtlCol="0">
            <a:spAutoFit/>
          </a:bodyPr>
          <a:lstStyle/>
          <a:p>
            <a:r>
              <a:rPr lang="en-US" dirty="0">
                <a:solidFill>
                  <a:schemeClr val="bg1"/>
                </a:solidFill>
                <a:latin typeface="Proxima Nova"/>
              </a:rPr>
              <a:t>If you have any questions, please reach out to:</a:t>
            </a:r>
          </a:p>
          <a:p>
            <a:r>
              <a:rPr lang="en-US" dirty="0">
                <a:solidFill>
                  <a:schemeClr val="bg1"/>
                </a:solidFill>
                <a:latin typeface="Proxima Nova"/>
              </a:rPr>
              <a:t>Megan Fritz</a:t>
            </a:r>
          </a:p>
          <a:p>
            <a:r>
              <a:rPr lang="en-US" dirty="0">
                <a:solidFill>
                  <a:schemeClr val="bg1"/>
                </a:solidFill>
                <a:latin typeface="Proxima Nova"/>
                <a:hlinkClick r:id="rId2">
                  <a:extLst>
                    <a:ext uri="{A12FA001-AC4F-418D-AE19-62706E023703}">
                      <ahyp:hlinkClr xmlns:ahyp="http://schemas.microsoft.com/office/drawing/2018/hyperlinkcolor" val="tx"/>
                    </a:ext>
                  </a:extLst>
                </a:hlinkClick>
              </a:rPr>
              <a:t>MeganR.Fritz@colostate.edu</a:t>
            </a:r>
            <a:endParaRPr lang="en-US" dirty="0">
              <a:solidFill>
                <a:schemeClr val="bg1"/>
              </a:solidFill>
              <a:latin typeface="Proxima Nova"/>
            </a:endParaRPr>
          </a:p>
          <a:p>
            <a:r>
              <a:rPr lang="en-US" dirty="0">
                <a:solidFill>
                  <a:schemeClr val="bg1"/>
                </a:solidFill>
                <a:latin typeface="Proxima Nova"/>
              </a:rPr>
              <a:t>(970)491-6012</a:t>
            </a:r>
          </a:p>
        </p:txBody>
      </p:sp>
    </p:spTree>
    <p:extLst>
      <p:ext uri="{BB962C8B-B14F-4D97-AF65-F5344CB8AC3E}">
        <p14:creationId xmlns:p14="http://schemas.microsoft.com/office/powerpoint/2010/main" val="699786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274320" tIns="182880" rIns="274320" bIns="182880" rtlCol="0" anchor="ctr"/>
      <a:lstStyle>
        <a:defPPr>
          <a:defRPr dirty="0" smtClean="0">
            <a:latin typeface="Proxima Nova" charset="0"/>
            <a:ea typeface="Proxima Nova" charset="0"/>
            <a:cs typeface="Proxima Nova"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6694D9451C9940A29FDB757AD6AF6C" ma:contentTypeVersion="11" ma:contentTypeDescription="Create a new document." ma:contentTypeScope="" ma:versionID="37fbef60069cbfa860a602b602df4fbf">
  <xsd:schema xmlns:xsd="http://www.w3.org/2001/XMLSchema" xmlns:xs="http://www.w3.org/2001/XMLSchema" xmlns:p="http://schemas.microsoft.com/office/2006/metadata/properties" xmlns:ns3="0e5710f4-5a42-446f-9ff1-989021a8e02e" xmlns:ns4="d5707d9d-9238-4293-bf50-d3b43b5a0af2" targetNamespace="http://schemas.microsoft.com/office/2006/metadata/properties" ma:root="true" ma:fieldsID="3bab007bf453486fe3dfa8874922bbe5" ns3:_="" ns4:_="">
    <xsd:import namespace="0e5710f4-5a42-446f-9ff1-989021a8e02e"/>
    <xsd:import namespace="d5707d9d-9238-4293-bf50-d3b43b5a0a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710f4-5a42-446f-9ff1-989021a8e02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07d9d-9238-4293-bf50-d3b43b5a0a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555CBD-6A29-4C8C-A689-31ACBED793EC}">
  <ds:schemaRefs>
    <ds:schemaRef ds:uri="http://schemas.microsoft.com/sharepoint/v3/contenttype/forms"/>
  </ds:schemaRefs>
</ds:datastoreItem>
</file>

<file path=customXml/itemProps2.xml><?xml version="1.0" encoding="utf-8"?>
<ds:datastoreItem xmlns:ds="http://schemas.openxmlformats.org/officeDocument/2006/customXml" ds:itemID="{F1F16A2E-0AF9-4513-9ABC-43A7C4B92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710f4-5a42-446f-9ff1-989021a8e02e"/>
    <ds:schemaRef ds:uri="d5707d9d-9238-4293-bf50-d3b43b5a0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3A160C-F922-458B-92D6-03CA7CCCE11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0e5710f4-5a42-446f-9ff1-989021a8e02e"/>
    <ds:schemaRef ds:uri="d5707d9d-9238-4293-bf50-d3b43b5a0af2"/>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2432</TotalTime>
  <Words>814</Words>
  <Application>Microsoft Office PowerPoint</Application>
  <PresentationFormat>Custom</PresentationFormat>
  <Paragraphs>60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Franklin Gothic Book</vt:lpstr>
      <vt:lpstr>Proxima Nova</vt:lpstr>
      <vt:lpstr>Vitesse Light</vt:lpstr>
      <vt:lpstr>Office Theme</vt:lpstr>
      <vt:lpstr>Placing an Animal Order in Kuali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Curtis</dc:creator>
  <cp:lastModifiedBy>Fritz,Megan</cp:lastModifiedBy>
  <cp:revision>170</cp:revision>
  <dcterms:created xsi:type="dcterms:W3CDTF">2015-06-30T23:05:53Z</dcterms:created>
  <dcterms:modified xsi:type="dcterms:W3CDTF">2020-05-11T22:42:15Z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0x010100176694D9451C9940A29FDB757AD6AF6C</vt:lpwstr>
  </property>
</Properties>
</file>